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4" r:id="rId3"/>
    <p:sldId id="265" r:id="rId4"/>
    <p:sldId id="267" r:id="rId5"/>
    <p:sldId id="268" r:id="rId6"/>
    <p:sldId id="270" r:id="rId7"/>
    <p:sldId id="269" r:id="rId8"/>
    <p:sldId id="271" r:id="rId9"/>
    <p:sldId id="272" r:id="rId10"/>
    <p:sldId id="273" r:id="rId11"/>
    <p:sldId id="274" r:id="rId12"/>
    <p:sldId id="275" r:id="rId13"/>
    <p:sldId id="276" r:id="rId14"/>
    <p:sldId id="277" r:id="rId15"/>
    <p:sldId id="279" r:id="rId16"/>
    <p:sldId id="280" r:id="rId17"/>
    <p:sldId id="281" r:id="rId18"/>
    <p:sldId id="282" r:id="rId19"/>
    <p:sldId id="283" r:id="rId20"/>
    <p:sldId id="284" r:id="rId21"/>
    <p:sldId id="285" r:id="rId22"/>
    <p:sldId id="28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15C2C-86AD-4FD9-86B8-37A8DEC059FC}" v="71" dt="2024-09-16T17:00:13.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napToGrid="0">
      <p:cViewPr varScale="1">
        <p:scale>
          <a:sx n="105" d="100"/>
          <a:sy n="105"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B195-AADD-973F-5016-357E060E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3794A-37CB-3F53-726E-DFD453A536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814CC-E4B9-13A9-F7AA-153F1C521C52}"/>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F7D3322D-50C2-F30A-A2C7-D535EEF36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1CDEC-005B-3C12-1830-114A71330EF0}"/>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250464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15B9-A41A-E3E1-2A8D-7951E7B69A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223C59-6BA3-FEF7-E184-9CB84611A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C8BD2-41D3-F542-F0D6-7EFB1D494732}"/>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BFFCE857-2D19-F541-D6D0-6DA4C3C69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8C662-6ECD-9C7A-4FA3-D017FC191B77}"/>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406388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4D110-A87B-0DAA-348D-4A7949F63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04B6F-DF4C-D2B7-FC6A-97971CFDD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B0FC8-34FD-DDF2-C33A-78DCF784A899}"/>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959DC4BF-50C4-99F1-47DA-C1F5372D6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D3650-F71F-4268-545D-5C59D703AD6F}"/>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18723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EBA5-0155-6D7E-1C89-BABF71691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93330-A9E3-56FA-E4B2-C1F7FAA54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31C97-0A4C-FB0F-35D2-DF3F1D2082E0}"/>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A4C0F8E8-EBC0-189C-FE7A-C1CD8D02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5D4F-1DF5-EFBC-3E60-012A42D8302F}"/>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27530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43C1-2E46-A7BC-BD04-56FBBDE9B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129A99-95D2-E93E-C6ED-E66C06557A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34704-DE49-A3F0-DF49-AEEED87C0101}"/>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7D2D490F-B09D-C78A-D2CB-7E414966F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BEA57-D1B5-FD1C-7EDD-7484A855F47E}"/>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17948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C581-FC76-8A61-5921-FA340D26C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168B5-42ED-41FF-1CA8-56B8A14888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10B67-D02F-9257-CF12-B80F00053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A741B-303F-E0D8-3D1F-433E8135F50B}"/>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6" name="Footer Placeholder 5">
            <a:extLst>
              <a:ext uri="{FF2B5EF4-FFF2-40B4-BE49-F238E27FC236}">
                <a16:creationId xmlns:a16="http://schemas.microsoft.com/office/drawing/2014/main" id="{4AB72FA3-0617-9004-092A-254B5E3DD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873D5-EFD1-FF51-6AA6-942D5401A129}"/>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260943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E6D9-6591-49B1-9D26-AC2DAD0E9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89D560-DED4-FED6-8556-6A895B545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B1C4E-FB94-D086-6ABD-F4E37243B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2DF398-3E8B-4214-4843-FCB031D6B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BF817-BA31-DD3F-2FB8-8C56D8041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72B2A-3C96-8AE2-1EF2-E1AA4739FBDF}"/>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8" name="Footer Placeholder 7">
            <a:extLst>
              <a:ext uri="{FF2B5EF4-FFF2-40B4-BE49-F238E27FC236}">
                <a16:creationId xmlns:a16="http://schemas.microsoft.com/office/drawing/2014/main" id="{4B567199-8542-5F6B-D29C-A058A0FAA9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E5BE2D-844E-DA6E-460A-34F89D58CA30}"/>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428177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BBEC-9CA1-952D-3F42-A8259886A1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140AE-AF8F-CA93-4E34-DE7B0FACF587}"/>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4" name="Footer Placeholder 3">
            <a:extLst>
              <a:ext uri="{FF2B5EF4-FFF2-40B4-BE49-F238E27FC236}">
                <a16:creationId xmlns:a16="http://schemas.microsoft.com/office/drawing/2014/main" id="{E3347BC7-E279-EE2E-F8F7-DF985F526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6A9CF-2B55-2A1E-ED90-6A347A0AC21B}"/>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66611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D6FCD-6393-7FFF-17A4-F59EFD5675D6}"/>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3" name="Footer Placeholder 2">
            <a:extLst>
              <a:ext uri="{FF2B5EF4-FFF2-40B4-BE49-F238E27FC236}">
                <a16:creationId xmlns:a16="http://schemas.microsoft.com/office/drawing/2014/main" id="{AB5DECB3-3359-3D10-6E5A-1A8B4A046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2096C6-A872-5A29-A249-8A37E82FF2CB}"/>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389112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8CB7-D361-F0F4-65FE-ED787757A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0DBB9-D6EC-62B0-9AA0-50213B100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4BC4F-E354-9CF3-06BE-B06D5655C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97521-5042-DD8F-C30D-845D00756673}"/>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6" name="Footer Placeholder 5">
            <a:extLst>
              <a:ext uri="{FF2B5EF4-FFF2-40B4-BE49-F238E27FC236}">
                <a16:creationId xmlns:a16="http://schemas.microsoft.com/office/drawing/2014/main" id="{143193C8-02F3-D19E-4A77-D6F5767CB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3B8F4-2AD7-CCBB-D39B-A276923236FD}"/>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273061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313D-E6C9-89E3-9670-B59FBF6B3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7FE8DE-8099-82F1-A30B-BEFE83E1A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3FE4F-A056-EEC7-4C43-8E0D3EAE3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D7214-CE9F-9E34-DC84-117035B40C4E}"/>
              </a:ext>
            </a:extLst>
          </p:cNvPr>
          <p:cNvSpPr>
            <a:spLocks noGrp="1"/>
          </p:cNvSpPr>
          <p:nvPr>
            <p:ph type="dt" sz="half" idx="10"/>
          </p:nvPr>
        </p:nvSpPr>
        <p:spPr/>
        <p:txBody>
          <a:bodyPr/>
          <a:lstStyle/>
          <a:p>
            <a:fld id="{B94BF904-15C1-427A-B60E-A2E5C5046A03}" type="datetimeFigureOut">
              <a:rPr lang="en-US" smtClean="0"/>
              <a:t>10/27/2025</a:t>
            </a:fld>
            <a:endParaRPr lang="en-US"/>
          </a:p>
        </p:txBody>
      </p:sp>
      <p:sp>
        <p:nvSpPr>
          <p:cNvPr id="6" name="Footer Placeholder 5">
            <a:extLst>
              <a:ext uri="{FF2B5EF4-FFF2-40B4-BE49-F238E27FC236}">
                <a16:creationId xmlns:a16="http://schemas.microsoft.com/office/drawing/2014/main" id="{EA718A32-00C1-B074-408A-84C22A2F6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4576A-605E-23FA-0671-D9A3F199649B}"/>
              </a:ext>
            </a:extLst>
          </p:cNvPr>
          <p:cNvSpPr>
            <a:spLocks noGrp="1"/>
          </p:cNvSpPr>
          <p:nvPr>
            <p:ph type="sldNum" sz="quarter" idx="12"/>
          </p:nvPr>
        </p:nvSpPr>
        <p:spPr/>
        <p:txBody>
          <a:bodyPr/>
          <a:lstStyle/>
          <a:p>
            <a:fld id="{2DC4C707-7ECF-4F97-8DA2-CA9CFE46AF33}" type="slidenum">
              <a:rPr lang="en-US" smtClean="0"/>
              <a:t>‹#›</a:t>
            </a:fld>
            <a:endParaRPr lang="en-US"/>
          </a:p>
        </p:txBody>
      </p:sp>
    </p:spTree>
    <p:extLst>
      <p:ext uri="{BB962C8B-B14F-4D97-AF65-F5344CB8AC3E}">
        <p14:creationId xmlns:p14="http://schemas.microsoft.com/office/powerpoint/2010/main" val="176743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BF878-5003-7336-4B52-678D3B8C5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557567-817A-8EDE-0027-A022CF9FD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AE09C-C03E-9543-6FE8-2C70CA197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4BF904-15C1-427A-B60E-A2E5C5046A03}" type="datetimeFigureOut">
              <a:rPr lang="en-US" smtClean="0"/>
              <a:t>10/27/2025</a:t>
            </a:fld>
            <a:endParaRPr lang="en-US"/>
          </a:p>
        </p:txBody>
      </p:sp>
      <p:sp>
        <p:nvSpPr>
          <p:cNvPr id="5" name="Footer Placeholder 4">
            <a:extLst>
              <a:ext uri="{FF2B5EF4-FFF2-40B4-BE49-F238E27FC236}">
                <a16:creationId xmlns:a16="http://schemas.microsoft.com/office/drawing/2014/main" id="{3DFAC384-51E2-87F0-660E-8F99D569C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DB85DB-7D69-9030-C30F-C147ADE29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C4C707-7ECF-4F97-8DA2-CA9CFE46AF33}" type="slidenum">
              <a:rPr lang="en-US" smtClean="0"/>
              <a:t>‹#›</a:t>
            </a:fld>
            <a:endParaRPr lang="en-US"/>
          </a:p>
        </p:txBody>
      </p:sp>
    </p:spTree>
    <p:extLst>
      <p:ext uri="{BB962C8B-B14F-4D97-AF65-F5344CB8AC3E}">
        <p14:creationId xmlns:p14="http://schemas.microsoft.com/office/powerpoint/2010/main" val="12060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Nurses@umkc.edu" TargetMode="External"/><Relationship Id="rId5" Type="http://schemas.openxmlformats.org/officeDocument/2006/relationships/hyperlink" Target="mailto:jennifer.lyles@umkc.edu" TargetMode="External"/><Relationship Id="rId4" Type="http://schemas.openxmlformats.org/officeDocument/2006/relationships/hyperlink" Target="mailto:Hannah.Rodina@umkc.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mkc.edu/registrar/student-records/grades-gpa/gpa-calculator.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dn.careers.bloch.umkc.edu/wp-content/uploads/sites/130/2022/07/BlochUGResumeExamples-2022.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urses@umkc.edu"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mailto:Nurses@umkc.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Hannah.Rodina@umkc.edu"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mailto:Nurses@umkc.edu" TargetMode="External"/><Relationship Id="rId4" Type="http://schemas.openxmlformats.org/officeDocument/2006/relationships/hyperlink" Target="mailto:jennifer.lyles@umkc.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Nurses@umkc.edu" TargetMode="External"/><Relationship Id="rId5" Type="http://schemas.openxmlformats.org/officeDocument/2006/relationships/hyperlink" Target="mailto:jennifer.lyles@umkc.edu" TargetMode="External"/><Relationship Id="rId4" Type="http://schemas.openxmlformats.org/officeDocument/2006/relationships/hyperlink" Target="mailto:Hannah.Rodina@umkc.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mkc.edu/registrar/student-records/grades-gpa/gpa-calculator.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dn.careers.bloch.umkc.edu/wp-content/uploads/sites/130/2022/07/BlochUGResumeExamples-2022.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urses@umkc.edu"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mailto:Nurses@umkc.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urses@umkc.edu" TargetMode="External"/><Relationship Id="rId2" Type="http://schemas.openxmlformats.org/officeDocument/2006/relationships/hyperlink" Target="mailto:admissions@umkc.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ennifer.lyles@umkc.edu" TargetMode="External"/><Relationship Id="rId2" Type="http://schemas.openxmlformats.org/officeDocument/2006/relationships/hyperlink" Target="mailto:Hannah.Rodina@umkc.edu" TargetMode="External"/><Relationship Id="rId1" Type="http://schemas.openxmlformats.org/officeDocument/2006/relationships/slideLayout" Target="../slideLayouts/slideLayout1.xml"/><Relationship Id="rId4" Type="http://schemas.openxmlformats.org/officeDocument/2006/relationships/hyperlink" Target="mailto:Nurses@umk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utureroo.umkc.edu/appl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dmissions@umk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dmissions@umkc.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annah.Rodina@umkc.edu"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Nurses@umkc.edu" TargetMode="External"/><Relationship Id="rId4" Type="http://schemas.openxmlformats.org/officeDocument/2006/relationships/hyperlink" Target="mailto:jennifer.lyles@umk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1C33-65AA-F0AC-7C22-86E80C3779C2}"/>
              </a:ext>
            </a:extLst>
          </p:cNvPr>
          <p:cNvSpPr>
            <a:spLocks noGrp="1"/>
          </p:cNvSpPr>
          <p:nvPr>
            <p:ph type="ctrTitle"/>
          </p:nvPr>
        </p:nvSpPr>
        <p:spPr>
          <a:xfrm>
            <a:off x="902413" y="1968946"/>
            <a:ext cx="10531011" cy="2387600"/>
          </a:xfrm>
        </p:spPr>
        <p:txBody>
          <a:bodyPr>
            <a:normAutofit fontScale="90000"/>
          </a:bodyPr>
          <a:lstStyle/>
          <a:p>
            <a:r>
              <a:rPr lang="en-US" dirty="0">
                <a:solidFill>
                  <a:schemeClr val="bg1"/>
                </a:solidFill>
              </a:rPr>
              <a:t>Application Instructions for </a:t>
            </a:r>
            <a:br>
              <a:rPr lang="en-US" dirty="0">
                <a:solidFill>
                  <a:schemeClr val="bg1"/>
                </a:solidFill>
              </a:rPr>
            </a:br>
            <a:r>
              <a:rPr lang="en-US" dirty="0">
                <a:solidFill>
                  <a:schemeClr val="bg1"/>
                </a:solidFill>
              </a:rPr>
              <a:t>Pre-Licensure and Accelerated BSN </a:t>
            </a:r>
          </a:p>
        </p:txBody>
      </p:sp>
      <p:sp>
        <p:nvSpPr>
          <p:cNvPr id="3" name="Subtitle 2">
            <a:extLst>
              <a:ext uri="{FF2B5EF4-FFF2-40B4-BE49-F238E27FC236}">
                <a16:creationId xmlns:a16="http://schemas.microsoft.com/office/drawing/2014/main" id="{8B846715-DA84-ABB2-5400-854652FA2136}"/>
              </a:ext>
            </a:extLst>
          </p:cNvPr>
          <p:cNvSpPr>
            <a:spLocks noGrp="1"/>
          </p:cNvSpPr>
          <p:nvPr>
            <p:ph type="subTitle" idx="1"/>
          </p:nvPr>
        </p:nvSpPr>
        <p:spPr>
          <a:xfrm>
            <a:off x="1595919" y="4907756"/>
            <a:ext cx="9144000" cy="1655762"/>
          </a:xfrm>
        </p:spPr>
        <p:txBody>
          <a:bodyPr/>
          <a:lstStyle/>
          <a:p>
            <a:r>
              <a:rPr lang="en-US" dirty="0">
                <a:solidFill>
                  <a:schemeClr val="bg1"/>
                </a:solidFill>
              </a:rPr>
              <a:t>Fall 2026</a:t>
            </a:r>
          </a:p>
        </p:txBody>
      </p:sp>
    </p:spTree>
    <p:extLst>
      <p:ext uri="{BB962C8B-B14F-4D97-AF65-F5344CB8AC3E}">
        <p14:creationId xmlns:p14="http://schemas.microsoft.com/office/powerpoint/2010/main" val="373804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2" name="Picture 1">
            <a:extLst>
              <a:ext uri="{FF2B5EF4-FFF2-40B4-BE49-F238E27FC236}">
                <a16:creationId xmlns:a16="http://schemas.microsoft.com/office/drawing/2014/main" id="{3E080FB5-17F1-3D6E-CD41-B2CDC779A79D}"/>
              </a:ext>
            </a:extLst>
          </p:cNvPr>
          <p:cNvPicPr>
            <a:picLocks noChangeAspect="1"/>
          </p:cNvPicPr>
          <p:nvPr/>
        </p:nvPicPr>
        <p:blipFill rotWithShape="1">
          <a:blip r:embed="rId2"/>
          <a:srcRect l="19006" t="11500" r="12744" b="6667"/>
          <a:stretch/>
        </p:blipFill>
        <p:spPr>
          <a:xfrm>
            <a:off x="3703048" y="1358852"/>
            <a:ext cx="4785903" cy="53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5B524712-1BC3-9E2C-5EBF-B841A2DCB291}"/>
              </a:ext>
            </a:extLst>
          </p:cNvPr>
          <p:cNvPicPr>
            <a:picLocks noChangeAspect="1"/>
          </p:cNvPicPr>
          <p:nvPr/>
        </p:nvPicPr>
        <p:blipFill rotWithShape="1">
          <a:blip r:embed="rId3"/>
          <a:srcRect l="19006" t="36500" r="62523" b="36500"/>
          <a:stretch/>
        </p:blipFill>
        <p:spPr>
          <a:xfrm>
            <a:off x="1861991" y="4657340"/>
            <a:ext cx="1348740" cy="185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8E285E4C-7B28-CA62-3A88-13B8C2F97150}"/>
              </a:ext>
            </a:extLst>
          </p:cNvPr>
          <p:cNvSpPr txBox="1"/>
          <p:nvPr/>
        </p:nvSpPr>
        <p:spPr>
          <a:xfrm>
            <a:off x="8750968" y="1797480"/>
            <a:ext cx="3131820" cy="4085734"/>
          </a:xfrm>
          <a:prstGeom prst="rect">
            <a:avLst/>
          </a:prstGeom>
          <a:noFill/>
        </p:spPr>
        <p:txBody>
          <a:bodyPr wrap="square" rtlCol="0">
            <a:spAutoFit/>
          </a:bodyPr>
          <a:lstStyle/>
          <a:p>
            <a:r>
              <a:rPr lang="en-US" sz="1500" b="1" dirty="0">
                <a:solidFill>
                  <a:srgbClr val="FF0000"/>
                </a:solidFill>
              </a:rPr>
              <a:t>If your Science classes are older than 5 years, you will need to retake them. If you cannot retake them before end of Spring 2026, you may need to wait to apply until next year. </a:t>
            </a:r>
          </a:p>
          <a:p>
            <a:r>
              <a:rPr lang="en-US" sz="1500" b="1" dirty="0">
                <a:solidFill>
                  <a:srgbClr val="FF0000"/>
                </a:solidFill>
              </a:rPr>
              <a:t>CURRENT STUDENTS:</a:t>
            </a:r>
          </a:p>
          <a:p>
            <a:r>
              <a:rPr lang="en-US" sz="1500" b="1" dirty="0">
                <a:solidFill>
                  <a:srgbClr val="FF0000"/>
                </a:solidFill>
              </a:rPr>
              <a:t>Contact your advisor for next steps:</a:t>
            </a:r>
          </a:p>
          <a:p>
            <a:pPr marL="285750" indent="-285750">
              <a:buFont typeface="Arial" panose="020B0604020202020204" pitchFamily="34" charset="0"/>
              <a:buChar char="•"/>
            </a:pPr>
            <a:r>
              <a:rPr lang="en-US" sz="1200" dirty="0"/>
              <a:t>Hannah Rodina – last names A-K (</a:t>
            </a:r>
            <a:r>
              <a:rPr lang="en-US" sz="1200" dirty="0">
                <a:hlinkClick r:id="rId4"/>
              </a:rPr>
              <a:t>Hannah.Rodina@umkc.edu</a:t>
            </a:r>
            <a:r>
              <a:rPr lang="en-US" sz="1200" dirty="0"/>
              <a:t>) </a:t>
            </a:r>
          </a:p>
          <a:p>
            <a:pPr marL="285750" indent="-285750">
              <a:buFont typeface="Arial" panose="020B0604020202020204" pitchFamily="34" charset="0"/>
              <a:buChar char="•"/>
            </a:pPr>
            <a:r>
              <a:rPr lang="en-US" sz="1200" dirty="0"/>
              <a:t>Jennifer Lyles – last names L-Z (</a:t>
            </a:r>
            <a:r>
              <a:rPr lang="en-US" sz="1200" dirty="0">
                <a:hlinkClick r:id="rId5"/>
              </a:rPr>
              <a:t>jennifer.lyles@umkc.edu</a:t>
            </a:r>
            <a:r>
              <a:rPr lang="en-US" sz="1200" dirty="0"/>
              <a:t>) </a:t>
            </a:r>
          </a:p>
          <a:p>
            <a:pPr marL="285750" indent="-285750">
              <a:buFont typeface="Arial" panose="020B0604020202020204" pitchFamily="34" charset="0"/>
              <a:buChar char="•"/>
            </a:pPr>
            <a:endParaRPr lang="en-US" sz="1200" dirty="0"/>
          </a:p>
          <a:p>
            <a:r>
              <a:rPr lang="en-US" sz="1500" b="1" dirty="0">
                <a:solidFill>
                  <a:srgbClr val="FF0000"/>
                </a:solidFill>
              </a:rPr>
              <a:t>NON CURRENT STUDENTS:</a:t>
            </a:r>
          </a:p>
          <a:p>
            <a:r>
              <a:rPr lang="en-US" sz="1500" b="1" dirty="0">
                <a:solidFill>
                  <a:srgbClr val="FF0000"/>
                </a:solidFill>
              </a:rPr>
              <a:t>Contact our office for next steps:  </a:t>
            </a:r>
          </a:p>
          <a:p>
            <a:pPr marL="285750" indent="-285750">
              <a:buFont typeface="Arial" panose="020B0604020202020204" pitchFamily="34" charset="0"/>
              <a:buChar char="•"/>
            </a:pPr>
            <a:r>
              <a:rPr lang="en-US" sz="1050" dirty="0">
                <a:hlinkClick r:id="rId6"/>
              </a:rPr>
              <a:t>Nurses@umkc.edu</a:t>
            </a:r>
            <a:r>
              <a:rPr lang="en-US" sz="1050" dirty="0"/>
              <a:t> </a:t>
            </a:r>
          </a:p>
          <a:p>
            <a:endParaRPr lang="en-US" sz="1200" dirty="0"/>
          </a:p>
          <a:p>
            <a:endParaRPr lang="en-US" sz="1200" dirty="0"/>
          </a:p>
        </p:txBody>
      </p:sp>
      <p:sp>
        <p:nvSpPr>
          <p:cNvPr id="13" name="TextBox 12">
            <a:extLst>
              <a:ext uri="{FF2B5EF4-FFF2-40B4-BE49-F238E27FC236}">
                <a16:creationId xmlns:a16="http://schemas.microsoft.com/office/drawing/2014/main" id="{DA229F2F-45B6-2261-5350-8A9F42B0A93F}"/>
              </a:ext>
            </a:extLst>
          </p:cNvPr>
          <p:cNvSpPr txBox="1"/>
          <p:nvPr/>
        </p:nvSpPr>
        <p:spPr>
          <a:xfrm>
            <a:off x="1982006" y="5260629"/>
            <a:ext cx="511679" cy="1200329"/>
          </a:xfrm>
          <a:prstGeom prst="rect">
            <a:avLst/>
          </a:prstGeom>
          <a:solidFill>
            <a:schemeClr val="bg1"/>
          </a:solidFill>
          <a:ln>
            <a:solidFill>
              <a:schemeClr val="tx1"/>
            </a:solidFill>
          </a:ln>
        </p:spPr>
        <p:txBody>
          <a:bodyPr wrap="none" rtlCol="0">
            <a:spAutoFit/>
          </a:bodyPr>
          <a:lstStyle/>
          <a:p>
            <a:r>
              <a:rPr lang="en-US" sz="1200" dirty="0"/>
              <a:t>2020</a:t>
            </a:r>
          </a:p>
          <a:p>
            <a:r>
              <a:rPr lang="en-US" sz="1200" dirty="0"/>
              <a:t>2021</a:t>
            </a:r>
          </a:p>
          <a:p>
            <a:r>
              <a:rPr lang="en-US" sz="1200" dirty="0"/>
              <a:t>2022</a:t>
            </a:r>
          </a:p>
          <a:p>
            <a:r>
              <a:rPr lang="en-US" sz="1200" dirty="0"/>
              <a:t>2023</a:t>
            </a:r>
          </a:p>
          <a:p>
            <a:r>
              <a:rPr lang="en-US" sz="1200" dirty="0"/>
              <a:t>2024</a:t>
            </a:r>
          </a:p>
          <a:p>
            <a:r>
              <a:rPr lang="en-US" sz="1200" dirty="0"/>
              <a:t>2025</a:t>
            </a:r>
          </a:p>
        </p:txBody>
      </p:sp>
      <p:sp>
        <p:nvSpPr>
          <p:cNvPr id="17" name="TextBox 16">
            <a:extLst>
              <a:ext uri="{FF2B5EF4-FFF2-40B4-BE49-F238E27FC236}">
                <a16:creationId xmlns:a16="http://schemas.microsoft.com/office/drawing/2014/main" id="{0027E51B-4238-4909-F238-354B7C73A556}"/>
              </a:ext>
            </a:extLst>
          </p:cNvPr>
          <p:cNvSpPr txBox="1"/>
          <p:nvPr/>
        </p:nvSpPr>
        <p:spPr>
          <a:xfrm>
            <a:off x="305898" y="1364131"/>
            <a:ext cx="3053749" cy="3293209"/>
          </a:xfrm>
          <a:prstGeom prst="rect">
            <a:avLst/>
          </a:prstGeom>
          <a:noFill/>
        </p:spPr>
        <p:txBody>
          <a:bodyPr wrap="square">
            <a:spAutoFit/>
          </a:bodyPr>
          <a:lstStyle/>
          <a:p>
            <a:r>
              <a:rPr lang="en-US" sz="1600" dirty="0"/>
              <a:t>Please note the science pre-</a:t>
            </a:r>
            <a:r>
              <a:rPr lang="en-US" sz="1600" dirty="0" err="1"/>
              <a:t>reqs</a:t>
            </a:r>
            <a:r>
              <a:rPr lang="en-US" sz="1600" dirty="0"/>
              <a:t> only go back 5-years, as it is a requirement they are not older than five-years from when the program begins.</a:t>
            </a:r>
          </a:p>
          <a:p>
            <a:endParaRPr lang="en-US" sz="1600" dirty="0"/>
          </a:p>
          <a:p>
            <a:r>
              <a:rPr lang="en-US" sz="1600" dirty="0"/>
              <a:t>For our Fall 2026 BSN application, this means these classes cannot be older than Fall 2021.</a:t>
            </a:r>
          </a:p>
          <a:p>
            <a:endParaRPr lang="en-US" sz="1600" dirty="0"/>
          </a:p>
          <a:p>
            <a:r>
              <a:rPr lang="en-US" sz="1600" dirty="0"/>
              <a:t>Spring/Summer 2021 will not be accepted</a:t>
            </a:r>
          </a:p>
        </p:txBody>
      </p:sp>
    </p:spTree>
    <p:extLst>
      <p:ext uri="{BB962C8B-B14F-4D97-AF65-F5344CB8AC3E}">
        <p14:creationId xmlns:p14="http://schemas.microsoft.com/office/powerpoint/2010/main" val="402797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6" name="Picture 5">
            <a:extLst>
              <a:ext uri="{FF2B5EF4-FFF2-40B4-BE49-F238E27FC236}">
                <a16:creationId xmlns:a16="http://schemas.microsoft.com/office/drawing/2014/main" id="{67E7FB70-DA3B-15FF-0617-2E882CF3CEE1}"/>
              </a:ext>
            </a:extLst>
          </p:cNvPr>
          <p:cNvPicPr>
            <a:picLocks noChangeAspect="1"/>
          </p:cNvPicPr>
          <p:nvPr/>
        </p:nvPicPr>
        <p:blipFill rotWithShape="1">
          <a:blip r:embed="rId2"/>
          <a:srcRect l="19788" t="17166" r="12744" b="42667"/>
          <a:stretch/>
        </p:blipFill>
        <p:spPr>
          <a:xfrm>
            <a:off x="694215" y="2078773"/>
            <a:ext cx="5943600" cy="3323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F860852-8CE2-17C5-ACB2-D1A5935F0AB6}"/>
              </a:ext>
            </a:extLst>
          </p:cNvPr>
          <p:cNvSpPr txBox="1"/>
          <p:nvPr/>
        </p:nvSpPr>
        <p:spPr>
          <a:xfrm>
            <a:off x="7273206" y="5491560"/>
            <a:ext cx="4553704" cy="923330"/>
          </a:xfrm>
          <a:prstGeom prst="rect">
            <a:avLst/>
          </a:prstGeom>
          <a:noFill/>
        </p:spPr>
        <p:txBody>
          <a:bodyPr wrap="square" rtlCol="0">
            <a:spAutoFit/>
          </a:bodyPr>
          <a:lstStyle/>
          <a:p>
            <a:pPr algn="ctr"/>
            <a:r>
              <a:rPr lang="en-US" sz="1500" b="1" dirty="0">
                <a:solidFill>
                  <a:srgbClr val="FF0000"/>
                </a:solidFill>
              </a:rPr>
              <a:t>GPA calculator is an easy-to-use tool to help calculate your GPAs!</a:t>
            </a:r>
          </a:p>
          <a:p>
            <a:pPr algn="ctr"/>
            <a:r>
              <a:rPr lang="en-US" sz="1200" b="1" dirty="0">
                <a:hlinkClick r:id="rId3"/>
              </a:rPr>
              <a:t>https://www.umkc.edu/registrar/student-records/grades-gpa/gpa-calculator.html</a:t>
            </a:r>
            <a:r>
              <a:rPr lang="en-US" sz="1200" b="1" dirty="0"/>
              <a:t> </a:t>
            </a:r>
          </a:p>
        </p:txBody>
      </p:sp>
      <p:sp>
        <p:nvSpPr>
          <p:cNvPr id="9" name="Content Placeholder 2">
            <a:extLst>
              <a:ext uri="{FF2B5EF4-FFF2-40B4-BE49-F238E27FC236}">
                <a16:creationId xmlns:a16="http://schemas.microsoft.com/office/drawing/2014/main" id="{8F308DDB-DDE0-CCE4-B15B-981D44BE2B82}"/>
              </a:ext>
            </a:extLst>
          </p:cNvPr>
          <p:cNvSpPr>
            <a:spLocks noGrp="1"/>
          </p:cNvSpPr>
          <p:nvPr>
            <p:ph idx="1"/>
          </p:nvPr>
        </p:nvSpPr>
        <p:spPr>
          <a:xfrm>
            <a:off x="7273206" y="2078773"/>
            <a:ext cx="4402978" cy="3874452"/>
          </a:xfrm>
        </p:spPr>
        <p:txBody>
          <a:bodyPr>
            <a:normAutofit/>
          </a:bodyPr>
          <a:lstStyle/>
          <a:p>
            <a:pPr lvl="0">
              <a:buClr>
                <a:srgbClr val="0072BC"/>
              </a:buClr>
            </a:pPr>
            <a:r>
              <a:rPr lang="en-US" sz="1600" dirty="0"/>
              <a:t>You will need to verify your GPA is 2.75 or higher. We look at 3 types of GPA</a:t>
            </a:r>
          </a:p>
          <a:p>
            <a:pPr lvl="1">
              <a:buClr>
                <a:srgbClr val="0072BC"/>
              </a:buClr>
            </a:pPr>
            <a:r>
              <a:rPr lang="en-US" sz="1200" dirty="0"/>
              <a:t>CUM GPA: all college credit</a:t>
            </a:r>
          </a:p>
          <a:p>
            <a:pPr lvl="1">
              <a:buClr>
                <a:srgbClr val="0072BC"/>
              </a:buClr>
            </a:pPr>
            <a:r>
              <a:rPr lang="en-US" sz="1200" dirty="0"/>
              <a:t>Pre-Requisite GPA: GPA of just pre-req classes</a:t>
            </a:r>
          </a:p>
          <a:p>
            <a:pPr lvl="1">
              <a:buClr>
                <a:srgbClr val="0072BC"/>
              </a:buClr>
            </a:pPr>
            <a:r>
              <a:rPr lang="en-US" sz="1200" dirty="0"/>
              <a:t>UM System GPA: GPA of just UM system schools</a:t>
            </a:r>
            <a:endParaRPr lang="en-US" sz="1600" dirty="0"/>
          </a:p>
          <a:p>
            <a:pPr lvl="0">
              <a:buClr>
                <a:srgbClr val="0072BC"/>
              </a:buClr>
            </a:pPr>
            <a:r>
              <a:rPr lang="en-US" sz="1600" dirty="0"/>
              <a:t>If you have any excluded courses on your transcripts that are not included in your GPA, UMKC will include those classes in your GPA when calculating</a:t>
            </a:r>
          </a:p>
          <a:p>
            <a:pPr lvl="0">
              <a:buClr>
                <a:srgbClr val="0072BC"/>
              </a:buClr>
            </a:pPr>
            <a:r>
              <a:rPr lang="en-US" sz="1600" dirty="0"/>
              <a:t>Not every student will have a UM system GPA. If you do not, just leave that box blank.</a:t>
            </a:r>
          </a:p>
          <a:p>
            <a:pPr lvl="1">
              <a:buClr>
                <a:srgbClr val="0072BC"/>
              </a:buClr>
            </a:pPr>
            <a:endParaRPr lang="en-US" sz="1200" dirty="0"/>
          </a:p>
        </p:txBody>
      </p:sp>
    </p:spTree>
    <p:extLst>
      <p:ext uri="{BB962C8B-B14F-4D97-AF65-F5344CB8AC3E}">
        <p14:creationId xmlns:p14="http://schemas.microsoft.com/office/powerpoint/2010/main" val="135340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8" name="Picture 7">
            <a:extLst>
              <a:ext uri="{FF2B5EF4-FFF2-40B4-BE49-F238E27FC236}">
                <a16:creationId xmlns:a16="http://schemas.microsoft.com/office/drawing/2014/main" id="{AF1C66F9-A4C8-38C3-5A1B-D21055BF1823}"/>
              </a:ext>
            </a:extLst>
          </p:cNvPr>
          <p:cNvPicPr>
            <a:picLocks noChangeAspect="1"/>
          </p:cNvPicPr>
          <p:nvPr/>
        </p:nvPicPr>
        <p:blipFill rotWithShape="1">
          <a:blip r:embed="rId2"/>
          <a:srcRect l="18379" t="11000" r="10552" b="60000"/>
          <a:stretch/>
        </p:blipFill>
        <p:spPr>
          <a:xfrm>
            <a:off x="4382998" y="2321923"/>
            <a:ext cx="7338060" cy="2812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B93B2B85-502D-DA7B-F5CB-4E7C64C264B2}"/>
              </a:ext>
            </a:extLst>
          </p:cNvPr>
          <p:cNvSpPr txBox="1"/>
          <p:nvPr/>
        </p:nvSpPr>
        <p:spPr>
          <a:xfrm>
            <a:off x="4382998" y="5338724"/>
            <a:ext cx="7338060" cy="553998"/>
          </a:xfrm>
          <a:prstGeom prst="rect">
            <a:avLst/>
          </a:prstGeom>
          <a:noFill/>
        </p:spPr>
        <p:txBody>
          <a:bodyPr wrap="square" rtlCol="0">
            <a:spAutoFit/>
          </a:bodyPr>
          <a:lstStyle/>
          <a:p>
            <a:r>
              <a:rPr lang="en-US" sz="1500" b="1" dirty="0">
                <a:solidFill>
                  <a:srgbClr val="FF0000"/>
                </a:solidFill>
              </a:rPr>
              <a:t>If you do not have your TEAS results, please visit the ATI website and submit a request for results to be sent to you personally, then upload here.</a:t>
            </a:r>
            <a:endParaRPr lang="en-US" sz="1200" dirty="0"/>
          </a:p>
        </p:txBody>
      </p:sp>
      <p:sp>
        <p:nvSpPr>
          <p:cNvPr id="11" name="Content Placeholder 2">
            <a:extLst>
              <a:ext uri="{FF2B5EF4-FFF2-40B4-BE49-F238E27FC236}">
                <a16:creationId xmlns:a16="http://schemas.microsoft.com/office/drawing/2014/main" id="{3AC6C62B-1EF3-A6D9-650B-F3C7ABCC5B27}"/>
              </a:ext>
            </a:extLst>
          </p:cNvPr>
          <p:cNvSpPr>
            <a:spLocks noGrp="1"/>
          </p:cNvSpPr>
          <p:nvPr>
            <p:ph idx="1"/>
          </p:nvPr>
        </p:nvSpPr>
        <p:spPr>
          <a:xfrm>
            <a:off x="334819" y="3037331"/>
            <a:ext cx="3830222" cy="1677858"/>
          </a:xfrm>
        </p:spPr>
        <p:txBody>
          <a:bodyPr>
            <a:normAutofit/>
          </a:bodyPr>
          <a:lstStyle/>
          <a:p>
            <a:pPr lvl="0">
              <a:buClr>
                <a:srgbClr val="0072BC"/>
              </a:buClr>
            </a:pPr>
            <a:r>
              <a:rPr lang="en-US" sz="1600" dirty="0"/>
              <a:t>We will only look at the overall score, which must be 60 or higher</a:t>
            </a:r>
          </a:p>
          <a:p>
            <a:pPr lvl="0">
              <a:buClr>
                <a:srgbClr val="0072BC"/>
              </a:buClr>
            </a:pPr>
            <a:r>
              <a:rPr lang="en-US" sz="1600" dirty="0"/>
              <a:t>If you have already attempted twice, and have not achieved a score of 60 or higher, you must wait until next year to apply</a:t>
            </a:r>
          </a:p>
        </p:txBody>
      </p:sp>
    </p:spTree>
    <p:extLst>
      <p:ext uri="{BB962C8B-B14F-4D97-AF65-F5344CB8AC3E}">
        <p14:creationId xmlns:p14="http://schemas.microsoft.com/office/powerpoint/2010/main" val="229239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2" name="Picture 1">
            <a:extLst>
              <a:ext uri="{FF2B5EF4-FFF2-40B4-BE49-F238E27FC236}">
                <a16:creationId xmlns:a16="http://schemas.microsoft.com/office/drawing/2014/main" id="{EB32293B-8447-EBD3-5429-159458A8F4BC}"/>
              </a:ext>
            </a:extLst>
          </p:cNvPr>
          <p:cNvPicPr>
            <a:picLocks noChangeAspect="1"/>
          </p:cNvPicPr>
          <p:nvPr/>
        </p:nvPicPr>
        <p:blipFill rotWithShape="1">
          <a:blip r:embed="rId2"/>
          <a:srcRect l="19475" t="10000" r="10552" b="25166"/>
          <a:stretch/>
        </p:blipFill>
        <p:spPr>
          <a:xfrm>
            <a:off x="540042" y="1808035"/>
            <a:ext cx="5109210" cy="4446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FBEBDD66-A64D-67FA-4E12-4B4680ECFD43}"/>
              </a:ext>
            </a:extLst>
          </p:cNvPr>
          <p:cNvSpPr txBox="1"/>
          <p:nvPr/>
        </p:nvSpPr>
        <p:spPr>
          <a:xfrm>
            <a:off x="6204799" y="1822322"/>
            <a:ext cx="5541724" cy="4431983"/>
          </a:xfrm>
          <a:prstGeom prst="rect">
            <a:avLst/>
          </a:prstGeom>
          <a:noFill/>
        </p:spPr>
        <p:txBody>
          <a:bodyPr wrap="square" rtlCol="0">
            <a:spAutoFit/>
          </a:bodyPr>
          <a:lstStyle/>
          <a:p>
            <a:r>
              <a:rPr lang="en-US" sz="1500" dirty="0"/>
              <a:t>If you need assistance with your essays:</a:t>
            </a:r>
          </a:p>
          <a:p>
            <a:r>
              <a:rPr lang="en-US" sz="1500" dirty="0"/>
              <a:t>CURRENT STUDENTS:</a:t>
            </a:r>
          </a:p>
          <a:p>
            <a:r>
              <a:rPr lang="en-US" sz="1500" dirty="0"/>
              <a:t>You can utilize our Writing Center for help with grammar, punctuation, sentence structure, etc.</a:t>
            </a:r>
          </a:p>
          <a:p>
            <a:r>
              <a:rPr lang="en-US" sz="1500" dirty="0"/>
              <a:t>NON-CURRENT STUDENTS:</a:t>
            </a:r>
          </a:p>
          <a:p>
            <a:r>
              <a:rPr lang="en-US" sz="1500" dirty="0"/>
              <a:t>You may have writing resources at your current school, or you can ask friends/family/peers to read over your essays.</a:t>
            </a:r>
          </a:p>
          <a:p>
            <a:endParaRPr lang="en-US" sz="1500" dirty="0"/>
          </a:p>
          <a:p>
            <a:r>
              <a:rPr lang="en-US" sz="1500" b="1" dirty="0">
                <a:solidFill>
                  <a:srgbClr val="FF0000"/>
                </a:solidFill>
              </a:rPr>
              <a:t>Important: </a:t>
            </a:r>
            <a:r>
              <a:rPr lang="en-US" sz="1500" dirty="0"/>
              <a:t>Follow instructions on each essay, use appropriate grammar &amp; punctuation and demonstrate critical thinking standards, and stay as close to word count as possible</a:t>
            </a:r>
          </a:p>
          <a:p>
            <a:endParaRPr lang="en-US" sz="1500" dirty="0"/>
          </a:p>
          <a:p>
            <a:r>
              <a:rPr lang="en-US" sz="1500" dirty="0"/>
              <a:t>If you need assistance with your Resume:</a:t>
            </a:r>
          </a:p>
          <a:p>
            <a:r>
              <a:rPr lang="en-US" sz="1500" dirty="0"/>
              <a:t>CURRENT STUDENTS:</a:t>
            </a:r>
          </a:p>
          <a:p>
            <a:r>
              <a:rPr lang="en-US" sz="1500" dirty="0"/>
              <a:t>You can utilize our career services center</a:t>
            </a:r>
          </a:p>
          <a:p>
            <a:r>
              <a:rPr lang="en-US" sz="1500" dirty="0"/>
              <a:t>NON-CURRENT STUDENTS:</a:t>
            </a:r>
          </a:p>
          <a:p>
            <a:r>
              <a:rPr lang="en-US" sz="1500" dirty="0"/>
              <a:t>Check out some Resume examples from UMKC BLOCH School:</a:t>
            </a:r>
          </a:p>
          <a:p>
            <a:r>
              <a:rPr lang="en-US" sz="1200" dirty="0">
                <a:hlinkClick r:id="rId3"/>
              </a:rPr>
              <a:t>https://cdn.careers.bloch.umkc.edu/wp-content/uploads/sites/130/2022/07/BlochUGResumeExamples-2022.pdf</a:t>
            </a:r>
            <a:r>
              <a:rPr lang="en-US" sz="1500" dirty="0"/>
              <a:t> </a:t>
            </a:r>
            <a:endParaRPr lang="en-US" sz="1200" dirty="0"/>
          </a:p>
        </p:txBody>
      </p:sp>
    </p:spTree>
    <p:extLst>
      <p:ext uri="{BB962C8B-B14F-4D97-AF65-F5344CB8AC3E}">
        <p14:creationId xmlns:p14="http://schemas.microsoft.com/office/powerpoint/2010/main" val="282711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6" name="Picture 5">
            <a:extLst>
              <a:ext uri="{FF2B5EF4-FFF2-40B4-BE49-F238E27FC236}">
                <a16:creationId xmlns:a16="http://schemas.microsoft.com/office/drawing/2014/main" id="{5460193C-053C-B4D4-DEF9-2C01887C4302}"/>
              </a:ext>
            </a:extLst>
          </p:cNvPr>
          <p:cNvPicPr>
            <a:picLocks noChangeAspect="1"/>
          </p:cNvPicPr>
          <p:nvPr/>
        </p:nvPicPr>
        <p:blipFill rotWithShape="1">
          <a:blip r:embed="rId2"/>
          <a:srcRect l="18693" t="41579" r="11607" b="18421"/>
          <a:stretch/>
        </p:blipFill>
        <p:spPr>
          <a:xfrm>
            <a:off x="457200" y="2201779"/>
            <a:ext cx="6131122" cy="3304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59B990C-AD9F-EF9D-D4EA-67686064EE35}"/>
              </a:ext>
            </a:extLst>
          </p:cNvPr>
          <p:cNvSpPr txBox="1"/>
          <p:nvPr/>
        </p:nvSpPr>
        <p:spPr>
          <a:xfrm>
            <a:off x="6940033" y="4620766"/>
            <a:ext cx="4984400" cy="1477328"/>
          </a:xfrm>
          <a:prstGeom prst="rect">
            <a:avLst/>
          </a:prstGeom>
          <a:noFill/>
        </p:spPr>
        <p:txBody>
          <a:bodyPr wrap="square" rtlCol="0">
            <a:spAutoFit/>
          </a:bodyPr>
          <a:lstStyle/>
          <a:p>
            <a:r>
              <a:rPr lang="en-US" sz="1500" b="1" dirty="0">
                <a:solidFill>
                  <a:srgbClr val="FF0000"/>
                </a:solidFill>
              </a:rPr>
              <a:t>Important: </a:t>
            </a:r>
            <a:r>
              <a:rPr lang="en-US" sz="1500" dirty="0"/>
              <a:t>This year the hours are </a:t>
            </a:r>
            <a:r>
              <a:rPr lang="en-US" sz="1500" b="1" dirty="0">
                <a:solidFill>
                  <a:srgbClr val="FF0000"/>
                </a:solidFill>
              </a:rPr>
              <a:t>REQUIRED</a:t>
            </a:r>
            <a:r>
              <a:rPr lang="en-US" sz="1500" dirty="0"/>
              <a:t>. We encourage for those who do not have the hours completed or begun to reach out to </a:t>
            </a:r>
            <a:r>
              <a:rPr lang="en-US" sz="1500" dirty="0">
                <a:hlinkClick r:id="rId3"/>
              </a:rPr>
              <a:t>nurses@umkc.edu</a:t>
            </a:r>
            <a:r>
              <a:rPr lang="en-US" sz="1500" dirty="0"/>
              <a:t> for options within your community to obtain.</a:t>
            </a:r>
          </a:p>
          <a:p>
            <a:endParaRPr lang="en-US" sz="1500" dirty="0"/>
          </a:p>
          <a:p>
            <a:r>
              <a:rPr lang="en-US" sz="1500" b="1" dirty="0">
                <a:solidFill>
                  <a:srgbClr val="FF0000"/>
                </a:solidFill>
              </a:rPr>
              <a:t>HOURS MUST BE DONE BY APPLICATION SUBMISSION.</a:t>
            </a:r>
            <a:endParaRPr lang="en-US" sz="1200" b="1" dirty="0">
              <a:solidFill>
                <a:srgbClr val="FF0000"/>
              </a:solidFill>
            </a:endParaRPr>
          </a:p>
        </p:txBody>
      </p:sp>
      <p:sp>
        <p:nvSpPr>
          <p:cNvPr id="8" name="TextBox 7">
            <a:extLst>
              <a:ext uri="{FF2B5EF4-FFF2-40B4-BE49-F238E27FC236}">
                <a16:creationId xmlns:a16="http://schemas.microsoft.com/office/drawing/2014/main" id="{E9D1FCBF-12B8-1434-79A5-00953C6EDDC4}"/>
              </a:ext>
            </a:extLst>
          </p:cNvPr>
          <p:cNvSpPr txBox="1"/>
          <p:nvPr/>
        </p:nvSpPr>
        <p:spPr>
          <a:xfrm>
            <a:off x="604343" y="2201779"/>
            <a:ext cx="5836835" cy="2400657"/>
          </a:xfrm>
          <a:prstGeom prst="rect">
            <a:avLst/>
          </a:prstGeom>
          <a:solidFill>
            <a:schemeClr val="bg1"/>
          </a:solidFill>
        </p:spPr>
        <p:txBody>
          <a:bodyPr wrap="square" rtlCol="0">
            <a:spAutoFit/>
          </a:bodyPr>
          <a:lstStyle/>
          <a:p>
            <a:pPr marL="0" marR="0">
              <a:spcBef>
                <a:spcPts val="0"/>
              </a:spcBef>
              <a:spcAft>
                <a:spcPts val="0"/>
              </a:spcAft>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Exploring the Nursing Profession Documentation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Please use the following form to document and upload: </a:t>
            </a:r>
            <a:r>
              <a:rPr lang="en-US" sz="1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Exploring the Nursing Profession </a:t>
            </a:r>
            <a:endParaRPr lang="en-US" sz="1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Minimum 30 hours required of direct human patient interaction experiences completed in a healthcare setting.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Hours must have been completed in the two years prior to the BSN application submission.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Documentation can include paid work, volunteer, and/or educational training experiences.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Examples: volunteer experiences in a skilled nursing or hospice facility, clinical hours completed for CNA/LPN/Paramedic certification, or a hospital volunteer program, etc.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Shadowing experiences with a nurse that provides direct patient care are accepted.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The following are </a:t>
            </a:r>
            <a:r>
              <a:rPr lang="en-US" sz="1000" b="1" u="sng" dirty="0">
                <a:effectLst/>
                <a:latin typeface="Arial" panose="020B0604020202020204" pitchFamily="34" charset="0"/>
                <a:ea typeface="Times New Roman" panose="02020603050405020304" pitchFamily="18" charset="0"/>
                <a:cs typeface="Arial" panose="020B0604020202020204" pitchFamily="34" charset="0"/>
              </a:rPr>
              <a:t>NOT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accepted: veterinary care, pharmacy technician experience, or hospital transporter as an example, as these do not include direct patient interaction.</a:t>
            </a:r>
          </a:p>
          <a:p>
            <a:pPr marR="0" lvl="0">
              <a:spcBef>
                <a:spcPts val="0"/>
              </a:spcBef>
              <a:spcAft>
                <a:spcPts val="0"/>
              </a:spcAft>
              <a:buSzPts val="1000"/>
              <a:tabLst>
                <a:tab pos="457200" algn="l"/>
              </a:tabLst>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endParaRPr lang="en-US" sz="1000" dirty="0"/>
          </a:p>
        </p:txBody>
      </p:sp>
      <p:sp>
        <p:nvSpPr>
          <p:cNvPr id="9" name="Content Placeholder 2">
            <a:extLst>
              <a:ext uri="{FF2B5EF4-FFF2-40B4-BE49-F238E27FC236}">
                <a16:creationId xmlns:a16="http://schemas.microsoft.com/office/drawing/2014/main" id="{B0553B5F-DE95-D1BB-CC03-E96B4D931919}"/>
              </a:ext>
            </a:extLst>
          </p:cNvPr>
          <p:cNvSpPr>
            <a:spLocks noGrp="1"/>
          </p:cNvSpPr>
          <p:nvPr>
            <p:ph idx="1"/>
          </p:nvPr>
        </p:nvSpPr>
        <p:spPr>
          <a:xfrm>
            <a:off x="7184679" y="2098870"/>
            <a:ext cx="4402978" cy="3874452"/>
          </a:xfrm>
        </p:spPr>
        <p:txBody>
          <a:bodyPr>
            <a:normAutofit/>
          </a:bodyPr>
          <a:lstStyle/>
          <a:p>
            <a:pPr lvl="0">
              <a:buClr>
                <a:srgbClr val="0072BC"/>
              </a:buClr>
            </a:pPr>
            <a:r>
              <a:rPr lang="en-US" sz="1600" dirty="0"/>
              <a:t>Criteria for these hours:</a:t>
            </a:r>
          </a:p>
          <a:p>
            <a:pPr lvl="1">
              <a:buClr>
                <a:srgbClr val="0072BC"/>
              </a:buClr>
            </a:pPr>
            <a:r>
              <a:rPr lang="en-US" sz="1200" dirty="0"/>
              <a:t>Must take place in a healthcare setting</a:t>
            </a:r>
          </a:p>
          <a:p>
            <a:pPr lvl="1">
              <a:buClr>
                <a:srgbClr val="0072BC"/>
              </a:buClr>
            </a:pPr>
            <a:r>
              <a:rPr lang="en-US" sz="1200" dirty="0"/>
              <a:t>Must involve interaction with patients</a:t>
            </a:r>
          </a:p>
          <a:p>
            <a:pPr lvl="1">
              <a:buClr>
                <a:srgbClr val="0072BC"/>
              </a:buClr>
            </a:pPr>
            <a:r>
              <a:rPr lang="en-US" sz="1200" dirty="0"/>
              <a:t>Must have a RN somewhere present (even if they are just working on the floor you are volunteering on)</a:t>
            </a:r>
          </a:p>
          <a:p>
            <a:pPr lvl="0">
              <a:buClr>
                <a:srgbClr val="0072BC"/>
              </a:buClr>
            </a:pPr>
            <a:r>
              <a:rPr lang="en-US" sz="1600" dirty="0"/>
              <a:t>If any of this criteria is not met, but you still feel the experience may count for these hours, please email </a:t>
            </a:r>
            <a:r>
              <a:rPr lang="en-US" sz="1600" dirty="0">
                <a:hlinkClick r:id="rId4"/>
              </a:rPr>
              <a:t>Nurses@umkc.edu</a:t>
            </a:r>
            <a:r>
              <a:rPr lang="en-US" sz="1600" dirty="0"/>
              <a:t> and we can verify.</a:t>
            </a:r>
          </a:p>
          <a:p>
            <a:pPr marL="457200" lvl="1" indent="0">
              <a:buClr>
                <a:srgbClr val="0072BC"/>
              </a:buClr>
              <a:buNone/>
            </a:pPr>
            <a:endParaRPr lang="en-US" sz="1200" dirty="0"/>
          </a:p>
        </p:txBody>
      </p:sp>
    </p:spTree>
    <p:extLst>
      <p:ext uri="{BB962C8B-B14F-4D97-AF65-F5344CB8AC3E}">
        <p14:creationId xmlns:p14="http://schemas.microsoft.com/office/powerpoint/2010/main" val="304078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C1ED18-A92E-E4C9-8B33-8663CE53BA78}"/>
              </a:ext>
            </a:extLst>
          </p:cNvPr>
          <p:cNvPicPr>
            <a:picLocks noChangeAspect="1"/>
          </p:cNvPicPr>
          <p:nvPr/>
        </p:nvPicPr>
        <p:blipFill rotWithShape="1">
          <a:blip r:embed="rId2"/>
          <a:srcRect l="7488" t="10351" r="9794" b="42807"/>
          <a:stretch/>
        </p:blipFill>
        <p:spPr>
          <a:xfrm>
            <a:off x="2551090" y="2163472"/>
            <a:ext cx="6801585" cy="3617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Accelerated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6" name="Content Placeholder 2">
            <a:extLst>
              <a:ext uri="{FF2B5EF4-FFF2-40B4-BE49-F238E27FC236}">
                <a16:creationId xmlns:a16="http://schemas.microsoft.com/office/drawing/2014/main" id="{39FE9E83-7591-F607-F03A-9EF0A4C7C011}"/>
              </a:ext>
            </a:extLst>
          </p:cNvPr>
          <p:cNvSpPr>
            <a:spLocks noGrp="1"/>
          </p:cNvSpPr>
          <p:nvPr>
            <p:ph idx="1"/>
          </p:nvPr>
        </p:nvSpPr>
        <p:spPr>
          <a:xfrm>
            <a:off x="2363809" y="1391697"/>
            <a:ext cx="7195828" cy="566412"/>
          </a:xfrm>
        </p:spPr>
        <p:txBody>
          <a:bodyPr>
            <a:normAutofit fontScale="92500"/>
          </a:bodyPr>
          <a:lstStyle/>
          <a:p>
            <a:pPr lvl="0">
              <a:buClr>
                <a:srgbClr val="0072BC"/>
              </a:buClr>
            </a:pPr>
            <a:r>
              <a:rPr lang="en-US" sz="2000" dirty="0"/>
              <a:t>If you are an Pre-Licensure BSN Applicant, please keep scrolling</a:t>
            </a:r>
            <a:endParaRPr lang="en-US" sz="2800" dirty="0"/>
          </a:p>
        </p:txBody>
      </p:sp>
      <p:sp>
        <p:nvSpPr>
          <p:cNvPr id="8" name="TextBox 7">
            <a:extLst>
              <a:ext uri="{FF2B5EF4-FFF2-40B4-BE49-F238E27FC236}">
                <a16:creationId xmlns:a16="http://schemas.microsoft.com/office/drawing/2014/main" id="{27BE5089-B859-EAE3-F3A1-F57CE5D498CB}"/>
              </a:ext>
            </a:extLst>
          </p:cNvPr>
          <p:cNvSpPr txBox="1"/>
          <p:nvPr/>
        </p:nvSpPr>
        <p:spPr>
          <a:xfrm>
            <a:off x="9539956" y="1243915"/>
            <a:ext cx="2624044" cy="2908489"/>
          </a:xfrm>
          <a:prstGeom prst="rect">
            <a:avLst/>
          </a:prstGeom>
          <a:noFill/>
        </p:spPr>
        <p:txBody>
          <a:bodyPr wrap="square" rtlCol="0">
            <a:spAutoFit/>
          </a:bodyPr>
          <a:lstStyle/>
          <a:p>
            <a:r>
              <a:rPr lang="en-US" sz="1500" b="1" dirty="0">
                <a:solidFill>
                  <a:srgbClr val="FF0000"/>
                </a:solidFill>
              </a:rPr>
              <a:t>CURRENT STUDENTS:</a:t>
            </a:r>
          </a:p>
          <a:p>
            <a:r>
              <a:rPr lang="en-US" sz="1500" b="1" dirty="0">
                <a:solidFill>
                  <a:srgbClr val="FF0000"/>
                </a:solidFill>
              </a:rPr>
              <a:t>If you will not have your pre-reqs completed by the end of the Spring 2026 semester, you are not eligible to apply for the Fall 2026 BSN cohort. Please reach out to your advisor for next steps:</a:t>
            </a:r>
          </a:p>
          <a:p>
            <a:endParaRPr lang="en-US" sz="1500" b="1" dirty="0">
              <a:solidFill>
                <a:srgbClr val="FF0000"/>
              </a:solidFill>
            </a:endParaRPr>
          </a:p>
          <a:p>
            <a:pPr marL="285750" indent="-285750">
              <a:buFont typeface="Arial" panose="020B0604020202020204" pitchFamily="34" charset="0"/>
              <a:buChar char="•"/>
            </a:pPr>
            <a:r>
              <a:rPr lang="en-US" sz="1200" dirty="0"/>
              <a:t>Hannah Rodina – last names A-K (</a:t>
            </a:r>
            <a:r>
              <a:rPr lang="en-US" sz="1200" dirty="0">
                <a:hlinkClick r:id="rId3"/>
              </a:rPr>
              <a:t>Hannah.Rodina@umkc.edu</a:t>
            </a:r>
            <a:r>
              <a:rPr lang="en-US" sz="1200" dirty="0"/>
              <a:t>) </a:t>
            </a:r>
          </a:p>
          <a:p>
            <a:pPr marL="285750" indent="-285750">
              <a:buFont typeface="Arial" panose="020B0604020202020204" pitchFamily="34" charset="0"/>
              <a:buChar char="•"/>
            </a:pPr>
            <a:r>
              <a:rPr lang="en-US" sz="1200" dirty="0"/>
              <a:t>Jennifer Lyles – last names L-Z (</a:t>
            </a:r>
            <a:r>
              <a:rPr lang="en-US" sz="1200" dirty="0">
                <a:hlinkClick r:id="rId4"/>
              </a:rPr>
              <a:t>jennifer.lyles@umkc.edu</a:t>
            </a:r>
            <a:r>
              <a:rPr lang="en-US" sz="1200" dirty="0"/>
              <a:t>) </a:t>
            </a:r>
          </a:p>
        </p:txBody>
      </p:sp>
      <p:sp>
        <p:nvSpPr>
          <p:cNvPr id="9" name="TextBox 8">
            <a:extLst>
              <a:ext uri="{FF2B5EF4-FFF2-40B4-BE49-F238E27FC236}">
                <a16:creationId xmlns:a16="http://schemas.microsoft.com/office/drawing/2014/main" id="{EDC2A4DC-F33E-95E0-034C-31A681839BE4}"/>
              </a:ext>
            </a:extLst>
          </p:cNvPr>
          <p:cNvSpPr txBox="1"/>
          <p:nvPr/>
        </p:nvSpPr>
        <p:spPr>
          <a:xfrm>
            <a:off x="9539956" y="4309360"/>
            <a:ext cx="2624044" cy="2354491"/>
          </a:xfrm>
          <a:prstGeom prst="rect">
            <a:avLst/>
          </a:prstGeom>
          <a:noFill/>
        </p:spPr>
        <p:txBody>
          <a:bodyPr wrap="square" rtlCol="0">
            <a:spAutoFit/>
          </a:bodyPr>
          <a:lstStyle/>
          <a:p>
            <a:r>
              <a:rPr lang="en-US" sz="1500" b="1" dirty="0">
                <a:solidFill>
                  <a:srgbClr val="FF0000"/>
                </a:solidFill>
              </a:rPr>
              <a:t>NON-CURRENT STUDENTS:</a:t>
            </a:r>
          </a:p>
          <a:p>
            <a:r>
              <a:rPr lang="en-US" sz="1500" b="1" dirty="0">
                <a:solidFill>
                  <a:srgbClr val="FF0000"/>
                </a:solidFill>
              </a:rPr>
              <a:t>If you will not have your pre-reqs completed by the end of the Spring 2026 semester, you are not eligible to apply for the Fall 2026 BSN cohort. Please reach out to our office for next steps:</a:t>
            </a:r>
          </a:p>
          <a:p>
            <a:endParaRPr lang="en-US" sz="1500" b="1" dirty="0">
              <a:solidFill>
                <a:srgbClr val="FF0000"/>
              </a:solidFill>
            </a:endParaRPr>
          </a:p>
          <a:p>
            <a:pPr marL="285750" indent="-285750">
              <a:buFont typeface="Arial" panose="020B0604020202020204" pitchFamily="34" charset="0"/>
              <a:buChar char="•"/>
            </a:pPr>
            <a:r>
              <a:rPr lang="en-US" sz="1200" dirty="0">
                <a:hlinkClick r:id="rId5"/>
              </a:rPr>
              <a:t>Nurses@umkc.edu</a:t>
            </a:r>
            <a:r>
              <a:rPr lang="en-US" sz="1200" dirty="0"/>
              <a:t> </a:t>
            </a:r>
          </a:p>
        </p:txBody>
      </p:sp>
      <p:sp>
        <p:nvSpPr>
          <p:cNvPr id="11" name="Content Placeholder 2">
            <a:extLst>
              <a:ext uri="{FF2B5EF4-FFF2-40B4-BE49-F238E27FC236}">
                <a16:creationId xmlns:a16="http://schemas.microsoft.com/office/drawing/2014/main" id="{8905C0E6-F5E0-1A31-9AAA-CBA034110329}"/>
              </a:ext>
            </a:extLst>
          </p:cNvPr>
          <p:cNvSpPr txBox="1">
            <a:spLocks/>
          </p:cNvSpPr>
          <p:nvPr/>
        </p:nvSpPr>
        <p:spPr>
          <a:xfrm>
            <a:off x="160936" y="2068945"/>
            <a:ext cx="2202873" cy="4591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2BC"/>
              </a:buClr>
            </a:pPr>
            <a:r>
              <a:rPr lang="en-US" sz="2000" dirty="0"/>
              <a:t>This is the Supplemental application for the BSN. </a:t>
            </a:r>
          </a:p>
          <a:p>
            <a:pPr>
              <a:buClr>
                <a:srgbClr val="0072BC"/>
              </a:buClr>
            </a:pPr>
            <a:r>
              <a:rPr lang="en-US" sz="2000" dirty="0"/>
              <a:t>First step is to review the requirements and ensure all are completed.</a:t>
            </a:r>
          </a:p>
          <a:p>
            <a:pPr>
              <a:buClr>
                <a:srgbClr val="0072BC"/>
              </a:buClr>
            </a:pPr>
            <a:r>
              <a:rPr lang="en-US" sz="2000" dirty="0"/>
              <a:t>Then, select ‘yes’ if your pre-requisites will be completed by end of Spring 2026</a:t>
            </a:r>
          </a:p>
        </p:txBody>
      </p:sp>
      <p:sp>
        <p:nvSpPr>
          <p:cNvPr id="12" name="TextBox 11">
            <a:extLst>
              <a:ext uri="{FF2B5EF4-FFF2-40B4-BE49-F238E27FC236}">
                <a16:creationId xmlns:a16="http://schemas.microsoft.com/office/drawing/2014/main" id="{877BA671-98EF-EE20-B7D6-A768B6BD48C2}"/>
              </a:ext>
            </a:extLst>
          </p:cNvPr>
          <p:cNvSpPr txBox="1"/>
          <p:nvPr/>
        </p:nvSpPr>
        <p:spPr>
          <a:xfrm>
            <a:off x="7195127" y="5162417"/>
            <a:ext cx="1422400" cy="230832"/>
          </a:xfrm>
          <a:prstGeom prst="rect">
            <a:avLst/>
          </a:prstGeom>
          <a:solidFill>
            <a:schemeClr val="bg1"/>
          </a:solidFill>
        </p:spPr>
        <p:txBody>
          <a:bodyPr wrap="square" rtlCol="0">
            <a:spAutoFit/>
          </a:bodyPr>
          <a:lstStyle/>
          <a:p>
            <a:r>
              <a:rPr lang="en-US" sz="900" dirty="0"/>
              <a:t>Spring 2026 Semester?</a:t>
            </a:r>
          </a:p>
        </p:txBody>
      </p:sp>
      <p:sp>
        <p:nvSpPr>
          <p:cNvPr id="3" name="Rectangle 2">
            <a:extLst>
              <a:ext uri="{FF2B5EF4-FFF2-40B4-BE49-F238E27FC236}">
                <a16:creationId xmlns:a16="http://schemas.microsoft.com/office/drawing/2014/main" id="{A97F17F5-CBB0-5F84-2A56-2072C18AB9FA}"/>
              </a:ext>
            </a:extLst>
          </p:cNvPr>
          <p:cNvSpPr/>
          <p:nvPr/>
        </p:nvSpPr>
        <p:spPr>
          <a:xfrm>
            <a:off x="6480837" y="3864539"/>
            <a:ext cx="1937657" cy="2154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36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Accelerated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2" name="Picture 1">
            <a:extLst>
              <a:ext uri="{FF2B5EF4-FFF2-40B4-BE49-F238E27FC236}">
                <a16:creationId xmlns:a16="http://schemas.microsoft.com/office/drawing/2014/main" id="{3E080FB5-17F1-3D6E-CD41-B2CDC779A79D}"/>
              </a:ext>
            </a:extLst>
          </p:cNvPr>
          <p:cNvPicPr>
            <a:picLocks noChangeAspect="1"/>
          </p:cNvPicPr>
          <p:nvPr/>
        </p:nvPicPr>
        <p:blipFill rotWithShape="1">
          <a:blip r:embed="rId2"/>
          <a:srcRect l="19006" t="11500" r="12744" b="6667"/>
          <a:stretch/>
        </p:blipFill>
        <p:spPr>
          <a:xfrm>
            <a:off x="3703048" y="1358852"/>
            <a:ext cx="4785903" cy="53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5B524712-1BC3-9E2C-5EBF-B841A2DCB291}"/>
              </a:ext>
            </a:extLst>
          </p:cNvPr>
          <p:cNvPicPr>
            <a:picLocks noChangeAspect="1"/>
          </p:cNvPicPr>
          <p:nvPr/>
        </p:nvPicPr>
        <p:blipFill rotWithShape="1">
          <a:blip r:embed="rId3"/>
          <a:srcRect l="19006" t="36500" r="62523" b="36500"/>
          <a:stretch/>
        </p:blipFill>
        <p:spPr>
          <a:xfrm>
            <a:off x="1861991" y="4657340"/>
            <a:ext cx="1348740" cy="185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8E285E4C-7B28-CA62-3A88-13B8C2F97150}"/>
              </a:ext>
            </a:extLst>
          </p:cNvPr>
          <p:cNvSpPr txBox="1"/>
          <p:nvPr/>
        </p:nvSpPr>
        <p:spPr>
          <a:xfrm>
            <a:off x="8750968" y="1797480"/>
            <a:ext cx="3131820" cy="4085734"/>
          </a:xfrm>
          <a:prstGeom prst="rect">
            <a:avLst/>
          </a:prstGeom>
          <a:noFill/>
        </p:spPr>
        <p:txBody>
          <a:bodyPr wrap="square" rtlCol="0">
            <a:spAutoFit/>
          </a:bodyPr>
          <a:lstStyle/>
          <a:p>
            <a:r>
              <a:rPr lang="en-US" sz="1500" b="1" dirty="0">
                <a:solidFill>
                  <a:srgbClr val="FF0000"/>
                </a:solidFill>
              </a:rPr>
              <a:t>If your Science classes are older than 5 years, you will need to retake them. If you cannot retake them before end of Spring 2026, you may need to wait to apply until next year. </a:t>
            </a:r>
          </a:p>
          <a:p>
            <a:r>
              <a:rPr lang="en-US" sz="1500" b="1" dirty="0">
                <a:solidFill>
                  <a:srgbClr val="FF0000"/>
                </a:solidFill>
              </a:rPr>
              <a:t>CURRENT STUDENTS:</a:t>
            </a:r>
          </a:p>
          <a:p>
            <a:r>
              <a:rPr lang="en-US" sz="1500" b="1" dirty="0">
                <a:solidFill>
                  <a:srgbClr val="FF0000"/>
                </a:solidFill>
              </a:rPr>
              <a:t>Contact your advisor for next steps:</a:t>
            </a:r>
          </a:p>
          <a:p>
            <a:pPr marL="285750" indent="-285750">
              <a:buFont typeface="Arial" panose="020B0604020202020204" pitchFamily="34" charset="0"/>
              <a:buChar char="•"/>
            </a:pPr>
            <a:r>
              <a:rPr lang="en-US" sz="1200" dirty="0"/>
              <a:t>Hannah Rodina – last names A-K (</a:t>
            </a:r>
            <a:r>
              <a:rPr lang="en-US" sz="1200" dirty="0">
                <a:hlinkClick r:id="rId4"/>
              </a:rPr>
              <a:t>Hannah.Rodina@umkc.edu</a:t>
            </a:r>
            <a:r>
              <a:rPr lang="en-US" sz="1200" dirty="0"/>
              <a:t>) </a:t>
            </a:r>
          </a:p>
          <a:p>
            <a:pPr marL="285750" indent="-285750">
              <a:buFont typeface="Arial" panose="020B0604020202020204" pitchFamily="34" charset="0"/>
              <a:buChar char="•"/>
            </a:pPr>
            <a:r>
              <a:rPr lang="en-US" sz="1200" dirty="0"/>
              <a:t>Jennifer Lyles – last names L-Z (</a:t>
            </a:r>
            <a:r>
              <a:rPr lang="en-US" sz="1200" dirty="0">
                <a:hlinkClick r:id="rId5"/>
              </a:rPr>
              <a:t>jennifer.lyles@umkc.edu</a:t>
            </a:r>
            <a:r>
              <a:rPr lang="en-US" sz="1200" dirty="0"/>
              <a:t>) </a:t>
            </a:r>
          </a:p>
          <a:p>
            <a:pPr marL="285750" indent="-285750">
              <a:buFont typeface="Arial" panose="020B0604020202020204" pitchFamily="34" charset="0"/>
              <a:buChar char="•"/>
            </a:pPr>
            <a:endParaRPr lang="en-US" sz="1200" dirty="0"/>
          </a:p>
          <a:p>
            <a:r>
              <a:rPr lang="en-US" sz="1500" b="1" dirty="0">
                <a:solidFill>
                  <a:srgbClr val="FF0000"/>
                </a:solidFill>
              </a:rPr>
              <a:t>NON CURRENT STUDENTS:</a:t>
            </a:r>
          </a:p>
          <a:p>
            <a:r>
              <a:rPr lang="en-US" sz="1500" b="1" dirty="0">
                <a:solidFill>
                  <a:srgbClr val="FF0000"/>
                </a:solidFill>
              </a:rPr>
              <a:t>Contact our office for next steps:  </a:t>
            </a:r>
          </a:p>
          <a:p>
            <a:pPr marL="285750" indent="-285750">
              <a:buFont typeface="Arial" panose="020B0604020202020204" pitchFamily="34" charset="0"/>
              <a:buChar char="•"/>
            </a:pPr>
            <a:r>
              <a:rPr lang="en-US" sz="1050" dirty="0">
                <a:hlinkClick r:id="rId6"/>
              </a:rPr>
              <a:t>Nurses@umkc.edu</a:t>
            </a:r>
            <a:r>
              <a:rPr lang="en-US" sz="1050" dirty="0"/>
              <a:t> </a:t>
            </a:r>
          </a:p>
          <a:p>
            <a:endParaRPr lang="en-US" sz="1200" dirty="0"/>
          </a:p>
          <a:p>
            <a:endParaRPr lang="en-US" sz="1200" dirty="0"/>
          </a:p>
        </p:txBody>
      </p:sp>
      <p:sp>
        <p:nvSpPr>
          <p:cNvPr id="13" name="TextBox 12">
            <a:extLst>
              <a:ext uri="{FF2B5EF4-FFF2-40B4-BE49-F238E27FC236}">
                <a16:creationId xmlns:a16="http://schemas.microsoft.com/office/drawing/2014/main" id="{DA229F2F-45B6-2261-5350-8A9F42B0A93F}"/>
              </a:ext>
            </a:extLst>
          </p:cNvPr>
          <p:cNvSpPr txBox="1"/>
          <p:nvPr/>
        </p:nvSpPr>
        <p:spPr>
          <a:xfrm>
            <a:off x="1982006" y="5260629"/>
            <a:ext cx="511679" cy="1200329"/>
          </a:xfrm>
          <a:prstGeom prst="rect">
            <a:avLst/>
          </a:prstGeom>
          <a:solidFill>
            <a:schemeClr val="bg1"/>
          </a:solidFill>
          <a:ln>
            <a:solidFill>
              <a:schemeClr val="tx1"/>
            </a:solidFill>
          </a:ln>
        </p:spPr>
        <p:txBody>
          <a:bodyPr wrap="none" rtlCol="0">
            <a:spAutoFit/>
          </a:bodyPr>
          <a:lstStyle/>
          <a:p>
            <a:r>
              <a:rPr lang="en-US" sz="1200" dirty="0"/>
              <a:t>2020</a:t>
            </a:r>
          </a:p>
          <a:p>
            <a:r>
              <a:rPr lang="en-US" sz="1200" dirty="0"/>
              <a:t>2021</a:t>
            </a:r>
          </a:p>
          <a:p>
            <a:r>
              <a:rPr lang="en-US" sz="1200" dirty="0"/>
              <a:t>2022</a:t>
            </a:r>
          </a:p>
          <a:p>
            <a:r>
              <a:rPr lang="en-US" sz="1200" dirty="0"/>
              <a:t>2023</a:t>
            </a:r>
          </a:p>
          <a:p>
            <a:r>
              <a:rPr lang="en-US" sz="1200" dirty="0"/>
              <a:t>2024</a:t>
            </a:r>
          </a:p>
          <a:p>
            <a:r>
              <a:rPr lang="en-US" sz="1200" dirty="0"/>
              <a:t>2025</a:t>
            </a:r>
          </a:p>
        </p:txBody>
      </p:sp>
      <p:sp>
        <p:nvSpPr>
          <p:cNvPr id="17" name="TextBox 16">
            <a:extLst>
              <a:ext uri="{FF2B5EF4-FFF2-40B4-BE49-F238E27FC236}">
                <a16:creationId xmlns:a16="http://schemas.microsoft.com/office/drawing/2014/main" id="{0027E51B-4238-4909-F238-354B7C73A556}"/>
              </a:ext>
            </a:extLst>
          </p:cNvPr>
          <p:cNvSpPr txBox="1"/>
          <p:nvPr/>
        </p:nvSpPr>
        <p:spPr>
          <a:xfrm>
            <a:off x="305898" y="1364131"/>
            <a:ext cx="3053749" cy="3293209"/>
          </a:xfrm>
          <a:prstGeom prst="rect">
            <a:avLst/>
          </a:prstGeom>
          <a:noFill/>
        </p:spPr>
        <p:txBody>
          <a:bodyPr wrap="square">
            <a:spAutoFit/>
          </a:bodyPr>
          <a:lstStyle/>
          <a:p>
            <a:r>
              <a:rPr lang="en-US" sz="1600" dirty="0"/>
              <a:t>Please note the science pre-</a:t>
            </a:r>
            <a:r>
              <a:rPr lang="en-US" sz="1600" dirty="0" err="1"/>
              <a:t>reqs</a:t>
            </a:r>
            <a:r>
              <a:rPr lang="en-US" sz="1600" dirty="0"/>
              <a:t> only go back 5-years, as it is a requirement they are not older than five-years from when the program begins.</a:t>
            </a:r>
          </a:p>
          <a:p>
            <a:endParaRPr lang="en-US" sz="1600" dirty="0"/>
          </a:p>
          <a:p>
            <a:r>
              <a:rPr lang="en-US" sz="1600" dirty="0"/>
              <a:t>For our Fall 2026 BSN application, this means these classes cannot be older than Fall 2021.</a:t>
            </a:r>
          </a:p>
          <a:p>
            <a:endParaRPr lang="en-US" sz="1600" dirty="0"/>
          </a:p>
          <a:p>
            <a:r>
              <a:rPr lang="en-US" sz="1600" dirty="0"/>
              <a:t>Spring/Summer 2021 will not be accepted</a:t>
            </a:r>
          </a:p>
        </p:txBody>
      </p:sp>
    </p:spTree>
    <p:extLst>
      <p:ext uri="{BB962C8B-B14F-4D97-AF65-F5344CB8AC3E}">
        <p14:creationId xmlns:p14="http://schemas.microsoft.com/office/powerpoint/2010/main" val="56334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Accelerated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6" name="Picture 5">
            <a:extLst>
              <a:ext uri="{FF2B5EF4-FFF2-40B4-BE49-F238E27FC236}">
                <a16:creationId xmlns:a16="http://schemas.microsoft.com/office/drawing/2014/main" id="{67E7FB70-DA3B-15FF-0617-2E882CF3CEE1}"/>
              </a:ext>
            </a:extLst>
          </p:cNvPr>
          <p:cNvPicPr>
            <a:picLocks noChangeAspect="1"/>
          </p:cNvPicPr>
          <p:nvPr/>
        </p:nvPicPr>
        <p:blipFill rotWithShape="1">
          <a:blip r:embed="rId2"/>
          <a:srcRect l="19788" t="17166" r="12744" b="42667"/>
          <a:stretch/>
        </p:blipFill>
        <p:spPr>
          <a:xfrm>
            <a:off x="694215" y="2078773"/>
            <a:ext cx="5943600" cy="3323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F860852-8CE2-17C5-ACB2-D1A5935F0AB6}"/>
              </a:ext>
            </a:extLst>
          </p:cNvPr>
          <p:cNvSpPr txBox="1"/>
          <p:nvPr/>
        </p:nvSpPr>
        <p:spPr>
          <a:xfrm>
            <a:off x="7273206" y="5491560"/>
            <a:ext cx="4553704" cy="923330"/>
          </a:xfrm>
          <a:prstGeom prst="rect">
            <a:avLst/>
          </a:prstGeom>
          <a:noFill/>
        </p:spPr>
        <p:txBody>
          <a:bodyPr wrap="square" rtlCol="0">
            <a:spAutoFit/>
          </a:bodyPr>
          <a:lstStyle/>
          <a:p>
            <a:pPr algn="ctr"/>
            <a:r>
              <a:rPr lang="en-US" sz="1500" b="1" dirty="0">
                <a:solidFill>
                  <a:srgbClr val="FF0000"/>
                </a:solidFill>
              </a:rPr>
              <a:t>GPA calculator is a easy-to-use tool to help calculate your GPAs!</a:t>
            </a:r>
          </a:p>
          <a:p>
            <a:pPr algn="ctr"/>
            <a:r>
              <a:rPr lang="en-US" sz="1200" b="1" dirty="0">
                <a:hlinkClick r:id="rId3"/>
              </a:rPr>
              <a:t>https://www.umkc.edu/registrar/student-records/grades-gpa/gpa-calculator.html</a:t>
            </a:r>
            <a:r>
              <a:rPr lang="en-US" sz="1200" b="1" dirty="0"/>
              <a:t> </a:t>
            </a:r>
          </a:p>
        </p:txBody>
      </p:sp>
      <p:sp>
        <p:nvSpPr>
          <p:cNvPr id="9" name="Content Placeholder 2">
            <a:extLst>
              <a:ext uri="{FF2B5EF4-FFF2-40B4-BE49-F238E27FC236}">
                <a16:creationId xmlns:a16="http://schemas.microsoft.com/office/drawing/2014/main" id="{8F308DDB-DDE0-CCE4-B15B-981D44BE2B82}"/>
              </a:ext>
            </a:extLst>
          </p:cNvPr>
          <p:cNvSpPr>
            <a:spLocks noGrp="1"/>
          </p:cNvSpPr>
          <p:nvPr>
            <p:ph idx="1"/>
          </p:nvPr>
        </p:nvSpPr>
        <p:spPr>
          <a:xfrm>
            <a:off x="7273206" y="2078773"/>
            <a:ext cx="4402978" cy="3874452"/>
          </a:xfrm>
        </p:spPr>
        <p:txBody>
          <a:bodyPr>
            <a:normAutofit/>
          </a:bodyPr>
          <a:lstStyle/>
          <a:p>
            <a:pPr lvl="0">
              <a:buClr>
                <a:srgbClr val="0072BC"/>
              </a:buClr>
            </a:pPr>
            <a:r>
              <a:rPr lang="en-US" sz="1600" dirty="0"/>
              <a:t>You will need to verify your GPA is 2.75 or higher. We look at 3 types of GPA</a:t>
            </a:r>
          </a:p>
          <a:p>
            <a:pPr lvl="1">
              <a:buClr>
                <a:srgbClr val="0072BC"/>
              </a:buClr>
            </a:pPr>
            <a:r>
              <a:rPr lang="en-US" sz="1200" dirty="0"/>
              <a:t>CUM GPA: all college credit</a:t>
            </a:r>
          </a:p>
          <a:p>
            <a:pPr lvl="1">
              <a:buClr>
                <a:srgbClr val="0072BC"/>
              </a:buClr>
            </a:pPr>
            <a:r>
              <a:rPr lang="en-US" sz="1200" dirty="0"/>
              <a:t>Pre-Requisite GPA: GPA of just pre-req classes</a:t>
            </a:r>
          </a:p>
          <a:p>
            <a:pPr lvl="1">
              <a:buClr>
                <a:srgbClr val="0072BC"/>
              </a:buClr>
            </a:pPr>
            <a:r>
              <a:rPr lang="en-US" sz="1200" dirty="0"/>
              <a:t>UM System GPA: GPA of just UM system schools</a:t>
            </a:r>
            <a:endParaRPr lang="en-US" sz="1600" dirty="0"/>
          </a:p>
          <a:p>
            <a:pPr lvl="0">
              <a:buClr>
                <a:srgbClr val="0072BC"/>
              </a:buClr>
            </a:pPr>
            <a:r>
              <a:rPr lang="en-US" sz="1600" dirty="0"/>
              <a:t>If you have any excluded courses on your transcripts that are not included in your GPA, UMKC will include those classes in your GPA when calculating</a:t>
            </a:r>
          </a:p>
          <a:p>
            <a:pPr lvl="0">
              <a:buClr>
                <a:srgbClr val="0072BC"/>
              </a:buClr>
            </a:pPr>
            <a:r>
              <a:rPr lang="en-US" sz="1600" dirty="0"/>
              <a:t>Not every student will have a UM system GPA. If you do not, just leave that box blank.</a:t>
            </a:r>
          </a:p>
          <a:p>
            <a:pPr lvl="1">
              <a:buClr>
                <a:srgbClr val="0072BC"/>
              </a:buClr>
            </a:pPr>
            <a:endParaRPr lang="en-US" sz="1200" dirty="0"/>
          </a:p>
        </p:txBody>
      </p:sp>
    </p:spTree>
    <p:extLst>
      <p:ext uri="{BB962C8B-B14F-4D97-AF65-F5344CB8AC3E}">
        <p14:creationId xmlns:p14="http://schemas.microsoft.com/office/powerpoint/2010/main" val="377020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Accelerated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2" name="Picture 1">
            <a:extLst>
              <a:ext uri="{FF2B5EF4-FFF2-40B4-BE49-F238E27FC236}">
                <a16:creationId xmlns:a16="http://schemas.microsoft.com/office/drawing/2014/main" id="{EB32293B-8447-EBD3-5429-159458A8F4BC}"/>
              </a:ext>
            </a:extLst>
          </p:cNvPr>
          <p:cNvPicPr>
            <a:picLocks noChangeAspect="1"/>
          </p:cNvPicPr>
          <p:nvPr/>
        </p:nvPicPr>
        <p:blipFill rotWithShape="1">
          <a:blip r:embed="rId2"/>
          <a:srcRect l="19475" t="10000" r="10552" b="25166"/>
          <a:stretch/>
        </p:blipFill>
        <p:spPr>
          <a:xfrm>
            <a:off x="540042" y="1808035"/>
            <a:ext cx="5109210" cy="4446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FBEBDD66-A64D-67FA-4E12-4B4680ECFD43}"/>
              </a:ext>
            </a:extLst>
          </p:cNvPr>
          <p:cNvSpPr txBox="1"/>
          <p:nvPr/>
        </p:nvSpPr>
        <p:spPr>
          <a:xfrm>
            <a:off x="6204799" y="1822322"/>
            <a:ext cx="5541724" cy="4431983"/>
          </a:xfrm>
          <a:prstGeom prst="rect">
            <a:avLst/>
          </a:prstGeom>
          <a:noFill/>
        </p:spPr>
        <p:txBody>
          <a:bodyPr wrap="square" rtlCol="0">
            <a:spAutoFit/>
          </a:bodyPr>
          <a:lstStyle/>
          <a:p>
            <a:r>
              <a:rPr lang="en-US" sz="1500" dirty="0"/>
              <a:t>If you need assistance with your essays:</a:t>
            </a:r>
          </a:p>
          <a:p>
            <a:r>
              <a:rPr lang="en-US" sz="1500" dirty="0"/>
              <a:t>CURRENT STUDENTS:</a:t>
            </a:r>
          </a:p>
          <a:p>
            <a:r>
              <a:rPr lang="en-US" sz="1500" dirty="0"/>
              <a:t>You can utilize our Writing Center for help with grammar, punctuation, sentence structure, etc.</a:t>
            </a:r>
          </a:p>
          <a:p>
            <a:r>
              <a:rPr lang="en-US" sz="1500" dirty="0"/>
              <a:t>NON-CURRENT STUDENTS:</a:t>
            </a:r>
          </a:p>
          <a:p>
            <a:r>
              <a:rPr lang="en-US" sz="1500" dirty="0"/>
              <a:t>You may have writing resources at your current school, or you can ask friends/family/peers to read over your essays.</a:t>
            </a:r>
          </a:p>
          <a:p>
            <a:endParaRPr lang="en-US" sz="1500" dirty="0"/>
          </a:p>
          <a:p>
            <a:r>
              <a:rPr lang="en-US" sz="1500" b="1" dirty="0">
                <a:solidFill>
                  <a:srgbClr val="FF0000"/>
                </a:solidFill>
              </a:rPr>
              <a:t>Important: </a:t>
            </a:r>
            <a:r>
              <a:rPr lang="en-US" sz="1500" dirty="0"/>
              <a:t>Follow instructions on each essay, use appropriate grammar &amp; punctuation and demonstrate critical thinking standards, and stay as close to word count as possible</a:t>
            </a:r>
          </a:p>
          <a:p>
            <a:endParaRPr lang="en-US" sz="1500" dirty="0"/>
          </a:p>
          <a:p>
            <a:r>
              <a:rPr lang="en-US" sz="1500" dirty="0"/>
              <a:t>If you need assistance with your Resume:</a:t>
            </a:r>
          </a:p>
          <a:p>
            <a:r>
              <a:rPr lang="en-US" sz="1500" dirty="0"/>
              <a:t>CURRENT STUDENTS:</a:t>
            </a:r>
          </a:p>
          <a:p>
            <a:r>
              <a:rPr lang="en-US" sz="1500" dirty="0"/>
              <a:t>You can utilize our career services center</a:t>
            </a:r>
          </a:p>
          <a:p>
            <a:r>
              <a:rPr lang="en-US" sz="1500" dirty="0"/>
              <a:t>NON-CURRENT STUDENTS:</a:t>
            </a:r>
          </a:p>
          <a:p>
            <a:r>
              <a:rPr lang="en-US" sz="1500" dirty="0"/>
              <a:t>Check out some Resume examples from UMKC BLOCH School:</a:t>
            </a:r>
          </a:p>
          <a:p>
            <a:r>
              <a:rPr lang="en-US" sz="1200" dirty="0">
                <a:hlinkClick r:id="rId3"/>
              </a:rPr>
              <a:t>https://cdn.careers.bloch.umkc.edu/wp-content/uploads/sites/130/2022/07/BlochUGResumeExamples-2022.pdf</a:t>
            </a:r>
            <a:r>
              <a:rPr lang="en-US" sz="1500" dirty="0"/>
              <a:t> </a:t>
            </a:r>
            <a:endParaRPr lang="en-US" sz="1200" dirty="0"/>
          </a:p>
        </p:txBody>
      </p:sp>
    </p:spTree>
    <p:extLst>
      <p:ext uri="{BB962C8B-B14F-4D97-AF65-F5344CB8AC3E}">
        <p14:creationId xmlns:p14="http://schemas.microsoft.com/office/powerpoint/2010/main" val="322471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Accelerated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pic>
        <p:nvPicPr>
          <p:cNvPr id="6" name="Picture 5">
            <a:extLst>
              <a:ext uri="{FF2B5EF4-FFF2-40B4-BE49-F238E27FC236}">
                <a16:creationId xmlns:a16="http://schemas.microsoft.com/office/drawing/2014/main" id="{5460193C-053C-B4D4-DEF9-2C01887C4302}"/>
              </a:ext>
            </a:extLst>
          </p:cNvPr>
          <p:cNvPicPr>
            <a:picLocks noChangeAspect="1"/>
          </p:cNvPicPr>
          <p:nvPr/>
        </p:nvPicPr>
        <p:blipFill rotWithShape="1">
          <a:blip r:embed="rId2"/>
          <a:srcRect l="18693" t="41579" r="11607" b="18421"/>
          <a:stretch/>
        </p:blipFill>
        <p:spPr>
          <a:xfrm>
            <a:off x="457200" y="2201779"/>
            <a:ext cx="6131122" cy="3304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59B990C-AD9F-EF9D-D4EA-67686064EE35}"/>
              </a:ext>
            </a:extLst>
          </p:cNvPr>
          <p:cNvSpPr txBox="1"/>
          <p:nvPr/>
        </p:nvSpPr>
        <p:spPr>
          <a:xfrm>
            <a:off x="6940033" y="4620766"/>
            <a:ext cx="4984400" cy="1477328"/>
          </a:xfrm>
          <a:prstGeom prst="rect">
            <a:avLst/>
          </a:prstGeom>
          <a:noFill/>
        </p:spPr>
        <p:txBody>
          <a:bodyPr wrap="square" rtlCol="0">
            <a:spAutoFit/>
          </a:bodyPr>
          <a:lstStyle/>
          <a:p>
            <a:r>
              <a:rPr lang="en-US" sz="1500" b="1" dirty="0">
                <a:solidFill>
                  <a:srgbClr val="FF0000"/>
                </a:solidFill>
              </a:rPr>
              <a:t>Important: </a:t>
            </a:r>
            <a:r>
              <a:rPr lang="en-US" sz="1500" dirty="0"/>
              <a:t>This year the hours are </a:t>
            </a:r>
            <a:r>
              <a:rPr lang="en-US" sz="1500" b="1" dirty="0">
                <a:solidFill>
                  <a:srgbClr val="FF0000"/>
                </a:solidFill>
              </a:rPr>
              <a:t>REQUIRED</a:t>
            </a:r>
            <a:r>
              <a:rPr lang="en-US" sz="1500" dirty="0"/>
              <a:t>. We encourage for those who do not have the hours completed or begun to reach out to </a:t>
            </a:r>
            <a:r>
              <a:rPr lang="en-US" sz="1500" dirty="0">
                <a:hlinkClick r:id="rId3"/>
              </a:rPr>
              <a:t>nurses@umkc.edu</a:t>
            </a:r>
            <a:r>
              <a:rPr lang="en-US" sz="1500" dirty="0"/>
              <a:t> for options within your community to obtain.</a:t>
            </a:r>
          </a:p>
          <a:p>
            <a:endParaRPr lang="en-US" sz="1500" dirty="0"/>
          </a:p>
          <a:p>
            <a:r>
              <a:rPr lang="en-US" sz="1500" b="1" dirty="0">
                <a:solidFill>
                  <a:srgbClr val="FF0000"/>
                </a:solidFill>
              </a:rPr>
              <a:t>HOURS MUST BE DONE BY APPLICATION SUBMISSION.</a:t>
            </a:r>
            <a:endParaRPr lang="en-US" sz="1200" b="1" dirty="0">
              <a:solidFill>
                <a:srgbClr val="FF0000"/>
              </a:solidFill>
            </a:endParaRPr>
          </a:p>
        </p:txBody>
      </p:sp>
      <p:sp>
        <p:nvSpPr>
          <p:cNvPr id="8" name="TextBox 7">
            <a:extLst>
              <a:ext uri="{FF2B5EF4-FFF2-40B4-BE49-F238E27FC236}">
                <a16:creationId xmlns:a16="http://schemas.microsoft.com/office/drawing/2014/main" id="{E9D1FCBF-12B8-1434-79A5-00953C6EDDC4}"/>
              </a:ext>
            </a:extLst>
          </p:cNvPr>
          <p:cNvSpPr txBox="1"/>
          <p:nvPr/>
        </p:nvSpPr>
        <p:spPr>
          <a:xfrm>
            <a:off x="604343" y="2201779"/>
            <a:ext cx="5836835" cy="2400657"/>
          </a:xfrm>
          <a:prstGeom prst="rect">
            <a:avLst/>
          </a:prstGeom>
          <a:solidFill>
            <a:schemeClr val="bg1"/>
          </a:solidFill>
        </p:spPr>
        <p:txBody>
          <a:bodyPr wrap="square" rtlCol="0">
            <a:spAutoFit/>
          </a:bodyPr>
          <a:lstStyle/>
          <a:p>
            <a:pPr marL="0" marR="0">
              <a:spcBef>
                <a:spcPts val="0"/>
              </a:spcBef>
              <a:spcAft>
                <a:spcPts val="0"/>
              </a:spcAft>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Exploring the Nursing Profession Documentation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Please use the following form to document and upload: </a:t>
            </a:r>
            <a:r>
              <a:rPr lang="en-US" sz="1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Exploring the Nursing Profession </a:t>
            </a:r>
            <a:endParaRPr lang="en-US" sz="1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Minimum 30 hours required of direct human patient interaction experiences completed in a healthcare setting.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Hours must have been completed in the two years prior to the BSN application submission.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Documentation can include paid work, volunteer, and/or educational training experiences.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Examples: volunteer experiences in a skilled nursing or hospice facility, clinical hours completed for CNA/LPN/Paramedic certification, or a hospital volunteer program, etc.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Shadowing experiences with a nurse that provides direct patient care are accepted.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The following are </a:t>
            </a:r>
            <a:r>
              <a:rPr lang="en-US" sz="1000" b="1" u="sng" dirty="0">
                <a:effectLst/>
                <a:latin typeface="Arial" panose="020B0604020202020204" pitchFamily="34" charset="0"/>
                <a:ea typeface="Times New Roman" panose="02020603050405020304" pitchFamily="18" charset="0"/>
                <a:cs typeface="Arial" panose="020B0604020202020204" pitchFamily="34" charset="0"/>
              </a:rPr>
              <a:t>NOT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accepted: veterinary care, pharmacy technician experience, or hospital transporter as an example, as these do not include direct patient interaction.</a:t>
            </a:r>
          </a:p>
          <a:p>
            <a:pPr marR="0" lvl="0">
              <a:spcBef>
                <a:spcPts val="0"/>
              </a:spcBef>
              <a:spcAft>
                <a:spcPts val="0"/>
              </a:spcAft>
              <a:buSzPts val="1000"/>
              <a:tabLst>
                <a:tab pos="457200" algn="l"/>
              </a:tabLst>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endParaRPr lang="en-US" sz="1000" dirty="0"/>
          </a:p>
        </p:txBody>
      </p:sp>
      <p:sp>
        <p:nvSpPr>
          <p:cNvPr id="9" name="Content Placeholder 2">
            <a:extLst>
              <a:ext uri="{FF2B5EF4-FFF2-40B4-BE49-F238E27FC236}">
                <a16:creationId xmlns:a16="http://schemas.microsoft.com/office/drawing/2014/main" id="{B0553B5F-DE95-D1BB-CC03-E96B4D931919}"/>
              </a:ext>
            </a:extLst>
          </p:cNvPr>
          <p:cNvSpPr>
            <a:spLocks noGrp="1"/>
          </p:cNvSpPr>
          <p:nvPr>
            <p:ph idx="1"/>
          </p:nvPr>
        </p:nvSpPr>
        <p:spPr>
          <a:xfrm>
            <a:off x="7184679" y="2098870"/>
            <a:ext cx="4402978" cy="3874452"/>
          </a:xfrm>
        </p:spPr>
        <p:txBody>
          <a:bodyPr>
            <a:normAutofit/>
          </a:bodyPr>
          <a:lstStyle/>
          <a:p>
            <a:pPr lvl="0">
              <a:buClr>
                <a:srgbClr val="0072BC"/>
              </a:buClr>
            </a:pPr>
            <a:r>
              <a:rPr lang="en-US" sz="1600" dirty="0"/>
              <a:t>Criteria for these hours:</a:t>
            </a:r>
          </a:p>
          <a:p>
            <a:pPr lvl="1">
              <a:buClr>
                <a:srgbClr val="0072BC"/>
              </a:buClr>
            </a:pPr>
            <a:r>
              <a:rPr lang="en-US" sz="1200" dirty="0"/>
              <a:t>Must take place in a healthcare setting</a:t>
            </a:r>
          </a:p>
          <a:p>
            <a:pPr lvl="1">
              <a:buClr>
                <a:srgbClr val="0072BC"/>
              </a:buClr>
            </a:pPr>
            <a:r>
              <a:rPr lang="en-US" sz="1200" dirty="0"/>
              <a:t>Must involve interaction with patients</a:t>
            </a:r>
          </a:p>
          <a:p>
            <a:pPr lvl="1">
              <a:buClr>
                <a:srgbClr val="0072BC"/>
              </a:buClr>
            </a:pPr>
            <a:r>
              <a:rPr lang="en-US" sz="1200" dirty="0"/>
              <a:t>Must have a RN somewhere present (even if they are just working on the floor you are volunteering on)</a:t>
            </a:r>
          </a:p>
          <a:p>
            <a:pPr lvl="0">
              <a:buClr>
                <a:srgbClr val="0072BC"/>
              </a:buClr>
            </a:pPr>
            <a:r>
              <a:rPr lang="en-US" sz="1600" dirty="0"/>
              <a:t>If any of this criteria is not met, but you still feel the experience may count for these hours, please email </a:t>
            </a:r>
            <a:r>
              <a:rPr lang="en-US" sz="1600" dirty="0">
                <a:hlinkClick r:id="rId4"/>
              </a:rPr>
              <a:t>Nurses@umkc.edu</a:t>
            </a:r>
            <a:r>
              <a:rPr lang="en-US" sz="1600" dirty="0"/>
              <a:t> and we can verify.</a:t>
            </a:r>
          </a:p>
          <a:p>
            <a:pPr marL="457200" lvl="1" indent="0">
              <a:buClr>
                <a:srgbClr val="0072BC"/>
              </a:buClr>
              <a:buNone/>
            </a:pPr>
            <a:endParaRPr lang="en-US" sz="1200" dirty="0"/>
          </a:p>
        </p:txBody>
      </p:sp>
    </p:spTree>
    <p:extLst>
      <p:ext uri="{BB962C8B-B14F-4D97-AF65-F5344CB8AC3E}">
        <p14:creationId xmlns:p14="http://schemas.microsoft.com/office/powerpoint/2010/main" val="405626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bg1"/>
                </a:solidFill>
                <a:latin typeface="Helvetica"/>
                <a:cs typeface="Helvetica"/>
              </a:rPr>
              <a:t>BSN Pre-Licensure </a:t>
            </a:r>
            <a:r>
              <a:rPr lang="en-US" dirty="0">
                <a:solidFill>
                  <a:schemeClr val="bg1"/>
                </a:solidFill>
              </a:rPr>
              <a:t>Application Instructions</a:t>
            </a:r>
            <a:endParaRPr lang="en-US" dirty="0">
              <a:solidFill>
                <a:schemeClr val="bg1"/>
              </a:solidFill>
              <a:latin typeface="Helvetica"/>
              <a:cs typeface="Helvetica"/>
            </a:endParaRPr>
          </a:p>
        </p:txBody>
      </p:sp>
      <p:sp>
        <p:nvSpPr>
          <p:cNvPr id="6" name="Subtitle 5"/>
          <p:cNvSpPr>
            <a:spLocks noGrp="1"/>
          </p:cNvSpPr>
          <p:nvPr>
            <p:ph type="subTitle" idx="1"/>
          </p:nvPr>
        </p:nvSpPr>
        <p:spPr/>
        <p:txBody>
          <a:bodyPr/>
          <a:lstStyle/>
          <a:p>
            <a:r>
              <a:rPr lang="en-US" dirty="0">
                <a:solidFill>
                  <a:schemeClr val="bg1"/>
                </a:solidFill>
                <a:latin typeface="Helvetica"/>
                <a:cs typeface="Helvetica"/>
              </a:rPr>
              <a:t>Fall 2024</a:t>
            </a:r>
          </a:p>
        </p:txBody>
      </p:sp>
      <p:sp>
        <p:nvSpPr>
          <p:cNvPr id="2" name="Title 1">
            <a:extLst>
              <a:ext uri="{FF2B5EF4-FFF2-40B4-BE49-F238E27FC236}">
                <a16:creationId xmlns:a16="http://schemas.microsoft.com/office/drawing/2014/main" id="{779ED3C8-57B5-9F8D-F3F0-01A1C6C0F369}"/>
              </a:ext>
            </a:extLst>
          </p:cNvPr>
          <p:cNvSpPr txBox="1">
            <a:spLocks/>
          </p:cNvSpPr>
          <p:nvPr/>
        </p:nvSpPr>
        <p:spPr>
          <a:xfrm>
            <a:off x="2365248" y="8680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72BC"/>
                </a:solidFill>
              </a:rPr>
              <a:t>Supplemental Application</a:t>
            </a:r>
          </a:p>
        </p:txBody>
      </p:sp>
      <p:sp>
        <p:nvSpPr>
          <p:cNvPr id="3" name="Content Placeholder 2">
            <a:extLst>
              <a:ext uri="{FF2B5EF4-FFF2-40B4-BE49-F238E27FC236}">
                <a16:creationId xmlns:a16="http://schemas.microsoft.com/office/drawing/2014/main" id="{6A720FCB-0460-7DA5-D3DB-9B94E7857832}"/>
              </a:ext>
            </a:extLst>
          </p:cNvPr>
          <p:cNvSpPr txBox="1">
            <a:spLocks/>
          </p:cNvSpPr>
          <p:nvPr/>
        </p:nvSpPr>
        <p:spPr>
          <a:xfrm>
            <a:off x="1771276" y="1113318"/>
            <a:ext cx="8521431" cy="13352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Clr>
                <a:srgbClr val="0072BC"/>
              </a:buClr>
              <a:buFont typeface="Wingdings" panose="05000000000000000000" pitchFamily="2" charset="2"/>
              <a:buChar char="v"/>
            </a:pPr>
            <a:r>
              <a:rPr lang="en-US" sz="2400" dirty="0"/>
              <a:t>Are you a </a:t>
            </a:r>
            <a:r>
              <a:rPr lang="en-US" sz="2400" u="sng" dirty="0"/>
              <a:t>currently active UMKC student</a:t>
            </a:r>
            <a:r>
              <a:rPr lang="en-US" sz="2400" dirty="0"/>
              <a:t>?</a:t>
            </a:r>
          </a:p>
          <a:p>
            <a:pPr lvl="2">
              <a:buClr>
                <a:srgbClr val="0072BC"/>
              </a:buClr>
              <a:buFont typeface="Courier New" panose="02070309020205020404" pitchFamily="49" charset="0"/>
              <a:buChar char="o"/>
            </a:pPr>
            <a:r>
              <a:rPr lang="en-US" sz="1600" dirty="0"/>
              <a:t>YES - You will need to log in and complete the application for fall 2026 </a:t>
            </a:r>
            <a:r>
              <a:rPr lang="en-US" sz="1600" dirty="0">
                <a:solidFill>
                  <a:srgbClr val="002060"/>
                </a:solidFill>
              </a:rPr>
              <a:t>Nursing BSN, </a:t>
            </a:r>
            <a:r>
              <a:rPr lang="en-US" sz="1600" dirty="0"/>
              <a:t>NO –further information on future slides </a:t>
            </a:r>
          </a:p>
          <a:p>
            <a:pPr lvl="2">
              <a:buClr>
                <a:srgbClr val="0072BC"/>
              </a:buClr>
              <a:buFont typeface="Courier New" panose="02070309020205020404" pitchFamily="49" charset="0"/>
              <a:buChar char="o"/>
            </a:pPr>
            <a:r>
              <a:rPr lang="en-US" sz="1600" dirty="0"/>
              <a:t> see other options below.</a:t>
            </a:r>
          </a:p>
          <a:p>
            <a:pPr lvl="2">
              <a:buClr>
                <a:srgbClr val="0072BC"/>
              </a:buClr>
            </a:pPr>
            <a:endParaRPr lang="en-US" sz="1600" dirty="0"/>
          </a:p>
          <a:p>
            <a:pPr lvl="2">
              <a:buClr>
                <a:srgbClr val="0072BC"/>
              </a:buClr>
            </a:pPr>
            <a:endParaRPr lang="en-US" sz="1600" dirty="0">
              <a:solidFill>
                <a:srgbClr val="002060"/>
              </a:solidFill>
            </a:endParaRPr>
          </a:p>
          <a:p>
            <a:pPr lvl="2">
              <a:buClr>
                <a:srgbClr val="0072BC"/>
              </a:buClr>
            </a:pPr>
            <a:endParaRPr lang="en-US" sz="1600" dirty="0"/>
          </a:p>
          <a:p>
            <a:endParaRPr lang="en-US" sz="2800" dirty="0"/>
          </a:p>
        </p:txBody>
      </p:sp>
      <p:pic>
        <p:nvPicPr>
          <p:cNvPr id="4" name="Picture 2">
            <a:extLst>
              <a:ext uri="{FF2B5EF4-FFF2-40B4-BE49-F238E27FC236}">
                <a16:creationId xmlns:a16="http://schemas.microsoft.com/office/drawing/2014/main" id="{1E9E4988-D1AF-1A9D-29B0-D9D706AC6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5" y="2640306"/>
            <a:ext cx="3628617" cy="340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A40C616C-C6A4-3F56-92F2-31EC956F9D01}"/>
              </a:ext>
            </a:extLst>
          </p:cNvPr>
          <p:cNvSpPr txBox="1"/>
          <p:nvPr/>
        </p:nvSpPr>
        <p:spPr>
          <a:xfrm>
            <a:off x="174993" y="2316163"/>
            <a:ext cx="7523861" cy="4339650"/>
          </a:xfrm>
          <a:prstGeom prst="rect">
            <a:avLst/>
          </a:prstGeom>
          <a:solidFill>
            <a:schemeClr val="bg1"/>
          </a:solidFill>
          <a:ln>
            <a:solidFill>
              <a:srgbClr val="0072BC"/>
            </a:solidFill>
          </a:ln>
        </p:spPr>
        <p:txBody>
          <a:bodyPr wrap="square" rtlCol="0">
            <a:spAutoFit/>
          </a:bodyPr>
          <a:lstStyle/>
          <a:p>
            <a:pPr marL="800100" lvl="1" indent="-342900">
              <a:buClr>
                <a:srgbClr val="0072BC"/>
              </a:buClr>
              <a:buFont typeface="Wingdings" panose="05000000000000000000" pitchFamily="2" charset="2"/>
              <a:buChar char="v"/>
            </a:pPr>
            <a:r>
              <a:rPr lang="en-US" sz="2400" dirty="0"/>
              <a:t>Are you </a:t>
            </a:r>
            <a:r>
              <a:rPr lang="en-US" sz="2400" u="sng" dirty="0"/>
              <a:t>NOT</a:t>
            </a:r>
            <a:r>
              <a:rPr lang="en-US" sz="2400" dirty="0"/>
              <a:t> a currently active UMKC student? </a:t>
            </a:r>
          </a:p>
          <a:p>
            <a:pPr marL="1257300" lvl="2" indent="-342900">
              <a:buClr>
                <a:srgbClr val="0072BC"/>
              </a:buClr>
              <a:buFont typeface="Courier New" panose="02070309020205020404" pitchFamily="49" charset="0"/>
              <a:buChar char="o"/>
            </a:pPr>
            <a:r>
              <a:rPr lang="en-US" sz="2000" dirty="0"/>
              <a:t>Pre-Licensure BSN applicants may still have a pre-requisite class or two that need to be completed at UMKC </a:t>
            </a:r>
          </a:p>
          <a:p>
            <a:pPr marL="1714500" lvl="3" indent="-342900">
              <a:buClr>
                <a:srgbClr val="0072BC"/>
              </a:buClr>
              <a:buFont typeface="Arial" panose="020B0604020202020204" pitchFamily="34" charset="0"/>
              <a:buChar char="•"/>
            </a:pPr>
            <a:r>
              <a:rPr lang="en-US" sz="1600" dirty="0"/>
              <a:t>Intro to Nursing/Intro to Health Sciences have few equivalent classes at other institutions.</a:t>
            </a:r>
          </a:p>
          <a:p>
            <a:pPr marL="1657350" lvl="3" indent="-285750">
              <a:buClr>
                <a:srgbClr val="0072BC"/>
              </a:buClr>
              <a:buFont typeface="Arial" panose="020B0604020202020204" pitchFamily="34" charset="0"/>
              <a:buChar char="•"/>
            </a:pPr>
            <a:r>
              <a:rPr lang="en-US" sz="1600" dirty="0"/>
              <a:t>You will need to create an application account and complete a new application for spring 2026 </a:t>
            </a:r>
            <a:r>
              <a:rPr lang="en-US" sz="1600" dirty="0">
                <a:solidFill>
                  <a:srgbClr val="002060"/>
                </a:solidFill>
              </a:rPr>
              <a:t>Health Sciences – BHS – with an emphasis area of “Plan to be RN”</a:t>
            </a:r>
          </a:p>
          <a:p>
            <a:pPr marL="1257300" lvl="2" indent="-342900">
              <a:buClr>
                <a:srgbClr val="0072BC"/>
              </a:buClr>
              <a:buFont typeface="Courier New" panose="02070309020205020404" pitchFamily="49" charset="0"/>
              <a:buChar char="o"/>
            </a:pPr>
            <a:r>
              <a:rPr lang="en-US" sz="2000" dirty="0"/>
              <a:t>Accelerated BSN applicants can complete all pre-requisites at another institution</a:t>
            </a:r>
          </a:p>
          <a:p>
            <a:pPr marL="1714500" lvl="3" indent="-342900">
              <a:buClr>
                <a:srgbClr val="0072BC"/>
              </a:buClr>
              <a:buFont typeface="Arial" panose="020B0604020202020204" pitchFamily="34" charset="0"/>
              <a:buChar char="•"/>
            </a:pPr>
            <a:r>
              <a:rPr lang="en-US" sz="1600" dirty="0"/>
              <a:t>If you want to take pre-requisites at UMKC, apply as</a:t>
            </a:r>
            <a:r>
              <a:rPr lang="en-US" sz="1600" dirty="0">
                <a:solidFill>
                  <a:srgbClr val="002060"/>
                </a:solidFill>
              </a:rPr>
              <a:t> Health Sciences – BHS with an emphasis area of “Accelerated BHS”</a:t>
            </a:r>
            <a:endParaRPr lang="en-US" sz="1600" dirty="0"/>
          </a:p>
          <a:p>
            <a:pPr marL="1257300" lvl="2" indent="-342900">
              <a:buClr>
                <a:srgbClr val="0072BC"/>
              </a:buClr>
              <a:buFont typeface="Courier New" panose="02070309020205020404" pitchFamily="49" charset="0"/>
              <a:buChar char="o"/>
            </a:pPr>
            <a:r>
              <a:rPr lang="en-US" sz="2000" dirty="0"/>
              <a:t>You must enroll and complete the UMKC specific pre-requisites by end of SP26 to be eligible for FS26 BSN.</a:t>
            </a:r>
          </a:p>
        </p:txBody>
      </p:sp>
      <p:sp>
        <p:nvSpPr>
          <p:cNvPr id="8" name="TextBox 7">
            <a:extLst>
              <a:ext uri="{FF2B5EF4-FFF2-40B4-BE49-F238E27FC236}">
                <a16:creationId xmlns:a16="http://schemas.microsoft.com/office/drawing/2014/main" id="{98740361-D681-B0CB-A8E2-FA0A492696A6}"/>
              </a:ext>
            </a:extLst>
          </p:cNvPr>
          <p:cNvSpPr txBox="1"/>
          <p:nvPr/>
        </p:nvSpPr>
        <p:spPr>
          <a:xfrm>
            <a:off x="8213221" y="2988374"/>
            <a:ext cx="811907" cy="246221"/>
          </a:xfrm>
          <a:prstGeom prst="rect">
            <a:avLst/>
          </a:prstGeom>
          <a:solidFill>
            <a:schemeClr val="bg1"/>
          </a:solidFill>
          <a:ln>
            <a:solidFill>
              <a:schemeClr val="tx1"/>
            </a:solidFill>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Spring 2026</a:t>
            </a:r>
          </a:p>
        </p:txBody>
      </p:sp>
    </p:spTree>
    <p:extLst>
      <p:ext uri="{BB962C8B-B14F-4D97-AF65-F5344CB8AC3E}">
        <p14:creationId xmlns:p14="http://schemas.microsoft.com/office/powerpoint/2010/main" val="398022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268FA1C-77C9-C039-3202-DAC05E030E28}"/>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5" name="Title 4">
            <a:extLst>
              <a:ext uri="{FF2B5EF4-FFF2-40B4-BE49-F238E27FC236}">
                <a16:creationId xmlns:a16="http://schemas.microsoft.com/office/drawing/2014/main" id="{FE3555B0-A76A-4310-07AF-D70A4D710287}"/>
              </a:ext>
            </a:extLst>
          </p:cNvPr>
          <p:cNvSpPr txBox="1">
            <a:spLocks/>
          </p:cNvSpPr>
          <p:nvPr/>
        </p:nvSpPr>
        <p:spPr>
          <a:xfrm>
            <a:off x="7161088" y="197332"/>
            <a:ext cx="4773448"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tx2">
                    <a:lumMod val="50000"/>
                    <a:lumOff val="50000"/>
                  </a:schemeClr>
                </a:solidFill>
                <a:latin typeface="Helvetica"/>
                <a:cs typeface="Helvetica"/>
              </a:rPr>
              <a:t>Additional Information</a:t>
            </a:r>
          </a:p>
        </p:txBody>
      </p:sp>
      <p:sp>
        <p:nvSpPr>
          <p:cNvPr id="6" name="Content Placeholder 2">
            <a:extLst>
              <a:ext uri="{FF2B5EF4-FFF2-40B4-BE49-F238E27FC236}">
                <a16:creationId xmlns:a16="http://schemas.microsoft.com/office/drawing/2014/main" id="{1766DD59-8ACE-BAF0-B8C2-2CA8606C0FB3}"/>
              </a:ext>
            </a:extLst>
          </p:cNvPr>
          <p:cNvSpPr>
            <a:spLocks noGrp="1"/>
          </p:cNvSpPr>
          <p:nvPr>
            <p:ph idx="1"/>
          </p:nvPr>
        </p:nvSpPr>
        <p:spPr>
          <a:xfrm>
            <a:off x="1922282" y="2720349"/>
            <a:ext cx="8347435" cy="2629886"/>
          </a:xfrm>
        </p:spPr>
        <p:txBody>
          <a:bodyPr>
            <a:normAutofit/>
          </a:bodyPr>
          <a:lstStyle/>
          <a:p>
            <a:pPr lvl="0">
              <a:buClr>
                <a:srgbClr val="0072BC"/>
              </a:buClr>
            </a:pPr>
            <a:r>
              <a:rPr lang="en-US" sz="2000" dirty="0"/>
              <a:t>If you have previously filled out a UMKC Application, this section may be pre-filled with the information you provided in your last application</a:t>
            </a:r>
          </a:p>
          <a:p>
            <a:pPr lvl="0">
              <a:buClr>
                <a:srgbClr val="0072BC"/>
              </a:buClr>
            </a:pPr>
            <a:r>
              <a:rPr lang="en-US" sz="2000" dirty="0"/>
              <a:t>If it is pre-filled, please read through to ensure all information is correct</a:t>
            </a:r>
          </a:p>
          <a:p>
            <a:pPr lvl="0">
              <a:buClr>
                <a:srgbClr val="0072BC"/>
              </a:buClr>
            </a:pPr>
            <a:r>
              <a:rPr lang="en-US" sz="2000" dirty="0"/>
              <a:t>If it is not pre-filled, please fill in this information and then click ‘continue’</a:t>
            </a:r>
            <a:endParaRPr lang="en-US" sz="1200" dirty="0"/>
          </a:p>
          <a:p>
            <a:pPr marL="0" indent="0">
              <a:buNone/>
            </a:pPr>
            <a:endParaRPr lang="en-US" sz="2800" dirty="0"/>
          </a:p>
        </p:txBody>
      </p:sp>
    </p:spTree>
    <p:extLst>
      <p:ext uri="{BB962C8B-B14F-4D97-AF65-F5344CB8AC3E}">
        <p14:creationId xmlns:p14="http://schemas.microsoft.com/office/powerpoint/2010/main" val="310822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268FA1C-77C9-C039-3202-DAC05E030E28}"/>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5" name="Title 4">
            <a:extLst>
              <a:ext uri="{FF2B5EF4-FFF2-40B4-BE49-F238E27FC236}">
                <a16:creationId xmlns:a16="http://schemas.microsoft.com/office/drawing/2014/main" id="{FE3555B0-A76A-4310-07AF-D70A4D710287}"/>
              </a:ext>
            </a:extLst>
          </p:cNvPr>
          <p:cNvSpPr txBox="1">
            <a:spLocks/>
          </p:cNvSpPr>
          <p:nvPr/>
        </p:nvSpPr>
        <p:spPr>
          <a:xfrm>
            <a:off x="7161088" y="197332"/>
            <a:ext cx="4773448"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tx2">
                    <a:lumMod val="50000"/>
                    <a:lumOff val="50000"/>
                  </a:schemeClr>
                </a:solidFill>
                <a:latin typeface="Helvetica"/>
                <a:cs typeface="Helvetica"/>
              </a:rPr>
              <a:t>Signature/Review</a:t>
            </a:r>
          </a:p>
        </p:txBody>
      </p:sp>
      <p:sp>
        <p:nvSpPr>
          <p:cNvPr id="6" name="Content Placeholder 2">
            <a:extLst>
              <a:ext uri="{FF2B5EF4-FFF2-40B4-BE49-F238E27FC236}">
                <a16:creationId xmlns:a16="http://schemas.microsoft.com/office/drawing/2014/main" id="{1766DD59-8ACE-BAF0-B8C2-2CA8606C0FB3}"/>
              </a:ext>
            </a:extLst>
          </p:cNvPr>
          <p:cNvSpPr>
            <a:spLocks noGrp="1"/>
          </p:cNvSpPr>
          <p:nvPr>
            <p:ph idx="1"/>
          </p:nvPr>
        </p:nvSpPr>
        <p:spPr>
          <a:xfrm>
            <a:off x="1922282" y="2205224"/>
            <a:ext cx="8347435" cy="2629886"/>
          </a:xfrm>
        </p:spPr>
        <p:txBody>
          <a:bodyPr>
            <a:normAutofit/>
          </a:bodyPr>
          <a:lstStyle/>
          <a:p>
            <a:pPr lvl="0">
              <a:buClr>
                <a:srgbClr val="0072BC"/>
              </a:buClr>
            </a:pPr>
            <a:r>
              <a:rPr lang="en-US" sz="2000" dirty="0"/>
              <a:t>Please Review thoroughly that all information entered looks correct</a:t>
            </a:r>
          </a:p>
          <a:p>
            <a:pPr lvl="0">
              <a:buClr>
                <a:srgbClr val="0072BC"/>
              </a:buClr>
            </a:pPr>
            <a:r>
              <a:rPr lang="en-US" sz="2000" dirty="0"/>
              <a:t>Sign for accuracy</a:t>
            </a:r>
          </a:p>
          <a:p>
            <a:pPr lvl="0">
              <a:buClr>
                <a:srgbClr val="0072BC"/>
              </a:buClr>
            </a:pPr>
            <a:r>
              <a:rPr lang="en-US" sz="2000" dirty="0"/>
              <a:t>If any errors are appearing on your application that you can not figure out how to fix, please reach out to </a:t>
            </a:r>
            <a:r>
              <a:rPr lang="en-US" sz="2000" dirty="0">
                <a:hlinkClick r:id="rId2"/>
              </a:rPr>
              <a:t>admissions@umkc.edu</a:t>
            </a:r>
            <a:r>
              <a:rPr lang="en-US" sz="2000" dirty="0"/>
              <a:t> for assistance</a:t>
            </a:r>
            <a:endParaRPr lang="en-US" sz="2800" dirty="0"/>
          </a:p>
        </p:txBody>
      </p:sp>
      <p:sp>
        <p:nvSpPr>
          <p:cNvPr id="2" name="Content Placeholder 2">
            <a:extLst>
              <a:ext uri="{FF2B5EF4-FFF2-40B4-BE49-F238E27FC236}">
                <a16:creationId xmlns:a16="http://schemas.microsoft.com/office/drawing/2014/main" id="{A749AD07-CA8D-1DA2-24A6-AF5592B7915A}"/>
              </a:ext>
            </a:extLst>
          </p:cNvPr>
          <p:cNvSpPr txBox="1">
            <a:spLocks/>
          </p:cNvSpPr>
          <p:nvPr/>
        </p:nvSpPr>
        <p:spPr>
          <a:xfrm>
            <a:off x="1571947" y="4463232"/>
            <a:ext cx="9661830" cy="743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2BC"/>
              </a:buClr>
              <a:buNone/>
            </a:pPr>
            <a:r>
              <a:rPr lang="en-US" sz="2000" b="1" dirty="0"/>
              <a:t>This is the last section of the application. If all is complete, you can click submit!</a:t>
            </a:r>
          </a:p>
        </p:txBody>
      </p:sp>
      <p:sp>
        <p:nvSpPr>
          <p:cNvPr id="3" name="Content Placeholder 2">
            <a:extLst>
              <a:ext uri="{FF2B5EF4-FFF2-40B4-BE49-F238E27FC236}">
                <a16:creationId xmlns:a16="http://schemas.microsoft.com/office/drawing/2014/main" id="{06BD408C-2526-CF61-0945-F67EBB2464C1}"/>
              </a:ext>
            </a:extLst>
          </p:cNvPr>
          <p:cNvSpPr txBox="1">
            <a:spLocks/>
          </p:cNvSpPr>
          <p:nvPr/>
        </p:nvSpPr>
        <p:spPr>
          <a:xfrm>
            <a:off x="183221" y="5275481"/>
            <a:ext cx="11825555" cy="13664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2BC"/>
              </a:buClr>
              <a:buNone/>
            </a:pPr>
            <a:r>
              <a:rPr lang="en-US" sz="2000" b="1" dirty="0">
                <a:solidFill>
                  <a:srgbClr val="FF0000"/>
                </a:solidFill>
              </a:rPr>
              <a:t>Please do not wait until the last minute to submit your application if you can avoid it. Website traffic can slow the application page down, and can lead to some panic if you are waiting to submit right at the deadline.</a:t>
            </a:r>
          </a:p>
          <a:p>
            <a:pPr marL="0" indent="0" algn="ctr">
              <a:buClr>
                <a:srgbClr val="0072BC"/>
              </a:buClr>
              <a:buNone/>
            </a:pPr>
            <a:r>
              <a:rPr lang="en-US" sz="2000" b="1" dirty="0">
                <a:solidFill>
                  <a:srgbClr val="FF0000"/>
                </a:solidFill>
              </a:rPr>
              <a:t>If you run into any technical issues when trying to submit before deadline, please send an email to </a:t>
            </a:r>
            <a:r>
              <a:rPr lang="en-US" sz="2000" b="1" dirty="0">
                <a:solidFill>
                  <a:srgbClr val="FF0000"/>
                </a:solidFill>
                <a:hlinkClick r:id="rId3">
                  <a:extLst>
                    <a:ext uri="{A12FA001-AC4F-418D-AE19-62706E023703}">
                      <ahyp:hlinkClr xmlns:ahyp="http://schemas.microsoft.com/office/drawing/2018/hyperlinkcolor" val="tx"/>
                    </a:ext>
                  </a:extLst>
                </a:hlinkClick>
              </a:rPr>
              <a:t>Nurses@umkc.edu</a:t>
            </a:r>
            <a:r>
              <a:rPr lang="en-US" sz="2000" b="1" dirty="0">
                <a:solidFill>
                  <a:srgbClr val="FF0000"/>
                </a:solidFill>
              </a:rPr>
              <a:t> immediately so that we can have email evidence that you were attempting to submit before deadline. </a:t>
            </a:r>
          </a:p>
        </p:txBody>
      </p:sp>
    </p:spTree>
    <p:extLst>
      <p:ext uri="{BB962C8B-B14F-4D97-AF65-F5344CB8AC3E}">
        <p14:creationId xmlns:p14="http://schemas.microsoft.com/office/powerpoint/2010/main" val="380555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F0AAB5-9527-8702-B9CC-AFD28330F413}"/>
              </a:ext>
            </a:extLst>
          </p:cNvPr>
          <p:cNvSpPr>
            <a:spLocks noGrp="1"/>
          </p:cNvSpPr>
          <p:nvPr>
            <p:ph type="title"/>
          </p:nvPr>
        </p:nvSpPr>
        <p:spPr>
          <a:xfrm>
            <a:off x="3929865" y="356831"/>
            <a:ext cx="4782620" cy="1143000"/>
          </a:xfrm>
        </p:spPr>
        <p:txBody>
          <a:bodyPr/>
          <a:lstStyle/>
          <a:p>
            <a:r>
              <a:rPr lang="en-US" dirty="0">
                <a:solidFill>
                  <a:schemeClr val="tx2">
                    <a:lumMod val="60000"/>
                    <a:lumOff val="40000"/>
                  </a:schemeClr>
                </a:solidFill>
              </a:rPr>
              <a:t>Timeline for Review</a:t>
            </a:r>
          </a:p>
        </p:txBody>
      </p:sp>
      <p:sp>
        <p:nvSpPr>
          <p:cNvPr id="5" name="TextBox 4">
            <a:extLst>
              <a:ext uri="{FF2B5EF4-FFF2-40B4-BE49-F238E27FC236}">
                <a16:creationId xmlns:a16="http://schemas.microsoft.com/office/drawing/2014/main" id="{04C27123-AC66-6AA6-0F99-3DB437C26C0B}"/>
              </a:ext>
            </a:extLst>
          </p:cNvPr>
          <p:cNvSpPr txBox="1"/>
          <p:nvPr/>
        </p:nvSpPr>
        <p:spPr>
          <a:xfrm>
            <a:off x="3502075" y="2315532"/>
            <a:ext cx="5920740" cy="2308324"/>
          </a:xfrm>
          <a:prstGeom prst="rect">
            <a:avLst/>
          </a:prstGeom>
          <a:noFill/>
        </p:spPr>
        <p:txBody>
          <a:bodyPr wrap="square" lIns="91440" tIns="45720" rIns="91440" bIns="45720" rtlCol="0" anchor="t">
            <a:spAutoFit/>
          </a:bodyPr>
          <a:lstStyle/>
          <a:p>
            <a:pPr marL="285750" indent="-285750">
              <a:buClr>
                <a:srgbClr val="00B0F0"/>
              </a:buClr>
              <a:buFont typeface="Wingdings" panose="05000000000000000000" pitchFamily="2" charset="2"/>
              <a:buChar char="v"/>
            </a:pPr>
            <a:r>
              <a:rPr lang="en-US" dirty="0"/>
              <a:t>11/01/2025 Application became available </a:t>
            </a:r>
          </a:p>
          <a:p>
            <a:pPr marL="285750" indent="-285750">
              <a:buClr>
                <a:srgbClr val="00B0F0"/>
              </a:buClr>
              <a:buFont typeface="Wingdings" panose="05000000000000000000" pitchFamily="2" charset="2"/>
              <a:buChar char="v"/>
            </a:pPr>
            <a:r>
              <a:rPr lang="en-US" dirty="0"/>
              <a:t>01/31/2026 Application deadline at midnight</a:t>
            </a:r>
          </a:p>
          <a:p>
            <a:pPr marL="285750" indent="-285750">
              <a:buClr>
                <a:srgbClr val="00B0F0"/>
              </a:buClr>
              <a:buFont typeface="Wingdings" panose="05000000000000000000" pitchFamily="2" charset="2"/>
              <a:buChar char="v"/>
            </a:pPr>
            <a:r>
              <a:rPr lang="en-US" dirty="0"/>
              <a:t>04/2026 Initial round of decisions to students (prior to grades posting) – usually sent mid-end of April.</a:t>
            </a:r>
          </a:p>
          <a:p>
            <a:pPr marL="285750" indent="-285750">
              <a:buClr>
                <a:srgbClr val="00B0F0"/>
              </a:buClr>
              <a:buFont typeface="Wingdings" panose="05000000000000000000" pitchFamily="2" charset="2"/>
              <a:buChar char="v"/>
            </a:pPr>
            <a:r>
              <a:rPr lang="en-US" dirty="0"/>
              <a:t>06/01/2026 Official decisions to students</a:t>
            </a:r>
          </a:p>
          <a:p>
            <a:pPr marL="285750" indent="-285750">
              <a:buClr>
                <a:srgbClr val="00B0F0"/>
              </a:buClr>
              <a:buFont typeface="Wingdings" panose="05000000000000000000" pitchFamily="2" charset="2"/>
              <a:buChar char="v"/>
            </a:pPr>
            <a:r>
              <a:rPr lang="en-US" dirty="0"/>
              <a:t>Summer 2026 – Clinical Overview Session </a:t>
            </a:r>
            <a:r>
              <a:rPr lang="en-US" b="1" dirty="0">
                <a:solidFill>
                  <a:srgbClr val="FF0000"/>
                </a:solidFill>
              </a:rPr>
              <a:t>(mandatory)</a:t>
            </a:r>
          </a:p>
          <a:p>
            <a:pPr marL="285750" indent="-285750">
              <a:buClr>
                <a:srgbClr val="00B0F0"/>
              </a:buClr>
              <a:buFont typeface="Wingdings" panose="05000000000000000000" pitchFamily="2" charset="2"/>
              <a:buChar char="v"/>
            </a:pPr>
            <a:r>
              <a:rPr lang="en-US" dirty="0"/>
              <a:t>08/2026 Success 4 Nursing (New BSN student orientation </a:t>
            </a:r>
            <a:r>
              <a:rPr lang="en-US" b="1" dirty="0">
                <a:solidFill>
                  <a:srgbClr val="FF0000"/>
                </a:solidFill>
              </a:rPr>
              <a:t>(mandatory)</a:t>
            </a:r>
          </a:p>
        </p:txBody>
      </p:sp>
    </p:spTree>
    <p:extLst>
      <p:ext uri="{BB962C8B-B14F-4D97-AF65-F5344CB8AC3E}">
        <p14:creationId xmlns:p14="http://schemas.microsoft.com/office/powerpoint/2010/main" val="428815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1C33-65AA-F0AC-7C22-86E80C3779C2}"/>
              </a:ext>
            </a:extLst>
          </p:cNvPr>
          <p:cNvSpPr>
            <a:spLocks noGrp="1"/>
          </p:cNvSpPr>
          <p:nvPr>
            <p:ph type="ctrTitle"/>
          </p:nvPr>
        </p:nvSpPr>
        <p:spPr/>
        <p:txBody>
          <a:bodyPr>
            <a:normAutofit/>
          </a:bodyPr>
          <a:lstStyle/>
          <a:p>
            <a:r>
              <a:rPr lang="en-US" dirty="0">
                <a:solidFill>
                  <a:schemeClr val="bg1"/>
                </a:solidFill>
              </a:rPr>
              <a:t>Any Questions not answered in these instructions?</a:t>
            </a:r>
          </a:p>
        </p:txBody>
      </p:sp>
      <p:sp>
        <p:nvSpPr>
          <p:cNvPr id="3" name="Subtitle 2">
            <a:extLst>
              <a:ext uri="{FF2B5EF4-FFF2-40B4-BE49-F238E27FC236}">
                <a16:creationId xmlns:a16="http://schemas.microsoft.com/office/drawing/2014/main" id="{8B846715-DA84-ABB2-5400-854652FA2136}"/>
              </a:ext>
            </a:extLst>
          </p:cNvPr>
          <p:cNvSpPr>
            <a:spLocks noGrp="1"/>
          </p:cNvSpPr>
          <p:nvPr>
            <p:ph type="subTitle" idx="1"/>
          </p:nvPr>
        </p:nvSpPr>
        <p:spPr>
          <a:xfrm>
            <a:off x="1524000" y="3602038"/>
            <a:ext cx="9144000" cy="2829584"/>
          </a:xfrm>
        </p:spPr>
        <p:txBody>
          <a:bodyPr>
            <a:normAutofit/>
          </a:bodyPr>
          <a:lstStyle/>
          <a:p>
            <a:r>
              <a:rPr lang="en-US" dirty="0">
                <a:solidFill>
                  <a:schemeClr val="bg1"/>
                </a:solidFill>
              </a:rPr>
              <a:t>CURRENT STUDENTS:</a:t>
            </a:r>
          </a:p>
          <a:p>
            <a:r>
              <a:rPr lang="en-US" dirty="0">
                <a:solidFill>
                  <a:schemeClr val="bg1"/>
                </a:solidFill>
              </a:rPr>
              <a:t>Please contact your advisor</a:t>
            </a:r>
          </a:p>
          <a:p>
            <a:pPr marL="285750" indent="-285750">
              <a:buFont typeface="Arial" panose="020B0604020202020204" pitchFamily="34" charset="0"/>
              <a:buChar char="•"/>
            </a:pPr>
            <a:r>
              <a:rPr lang="en-US" sz="1200" dirty="0">
                <a:solidFill>
                  <a:schemeClr val="bg1"/>
                </a:solidFill>
              </a:rPr>
              <a:t>Hannah Rodina – last names A-K (</a:t>
            </a:r>
            <a:r>
              <a:rPr lang="en-US" sz="1200" dirty="0">
                <a:solidFill>
                  <a:schemeClr val="bg1"/>
                </a:solidFill>
                <a:hlinkClick r:id="rId2">
                  <a:extLst>
                    <a:ext uri="{A12FA001-AC4F-418D-AE19-62706E023703}">
                      <ahyp:hlinkClr xmlns:ahyp="http://schemas.microsoft.com/office/drawing/2018/hyperlinkcolor" val="tx"/>
                    </a:ext>
                  </a:extLst>
                </a:hlinkClick>
              </a:rPr>
              <a:t>Hannah.Rodina@umkc.edu</a:t>
            </a:r>
            <a:r>
              <a:rPr lang="en-US" sz="1200" dirty="0">
                <a:solidFill>
                  <a:schemeClr val="bg1"/>
                </a:solidFill>
              </a:rPr>
              <a:t>) </a:t>
            </a:r>
          </a:p>
          <a:p>
            <a:pPr marL="285750" indent="-285750">
              <a:buFont typeface="Arial" panose="020B0604020202020204" pitchFamily="34" charset="0"/>
              <a:buChar char="•"/>
            </a:pPr>
            <a:r>
              <a:rPr lang="en-US" sz="1200" dirty="0">
                <a:solidFill>
                  <a:schemeClr val="bg1"/>
                </a:solidFill>
              </a:rPr>
              <a:t>Jennifer Lyles – last names L-Z (</a:t>
            </a:r>
            <a:r>
              <a:rPr lang="en-US" sz="1200" dirty="0">
                <a:solidFill>
                  <a:schemeClr val="bg1"/>
                </a:solidFill>
                <a:hlinkClick r:id="rId3">
                  <a:extLst>
                    <a:ext uri="{A12FA001-AC4F-418D-AE19-62706E023703}">
                      <ahyp:hlinkClr xmlns:ahyp="http://schemas.microsoft.com/office/drawing/2018/hyperlinkcolor" val="tx"/>
                    </a:ext>
                  </a:extLst>
                </a:hlinkClick>
              </a:rPr>
              <a:t>jennifer.lyles@umkc.edu</a:t>
            </a:r>
            <a:r>
              <a:rPr lang="en-US" sz="1200" dirty="0">
                <a:solidFill>
                  <a:schemeClr val="bg1"/>
                </a:solidFill>
              </a:rPr>
              <a:t>) </a:t>
            </a:r>
          </a:p>
          <a:p>
            <a:r>
              <a:rPr lang="en-US" dirty="0">
                <a:solidFill>
                  <a:schemeClr val="bg1"/>
                </a:solidFill>
              </a:rPr>
              <a:t>NON-CURENT STUDENTS:</a:t>
            </a:r>
          </a:p>
          <a:p>
            <a:r>
              <a:rPr lang="en-US" dirty="0">
                <a:solidFill>
                  <a:schemeClr val="bg1"/>
                </a:solidFill>
              </a:rPr>
              <a:t>Please contact our office</a:t>
            </a:r>
          </a:p>
          <a:p>
            <a:r>
              <a:rPr lang="en-US" sz="1200" dirty="0">
                <a:solidFill>
                  <a:schemeClr val="bg1"/>
                </a:solidFill>
                <a:hlinkClick r:id="rId4">
                  <a:extLst>
                    <a:ext uri="{A12FA001-AC4F-418D-AE19-62706E023703}">
                      <ahyp:hlinkClr xmlns:ahyp="http://schemas.microsoft.com/office/drawing/2018/hyperlinkcolor" val="tx"/>
                    </a:ext>
                  </a:extLst>
                </a:hlinkClick>
              </a:rPr>
              <a:t>Nurses@umkc.edu</a:t>
            </a:r>
            <a:r>
              <a:rPr lang="en-US" sz="1200"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34049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393FAA-ED31-CBD8-4D76-28791377D19C}"/>
              </a:ext>
            </a:extLst>
          </p:cNvPr>
          <p:cNvSpPr txBox="1">
            <a:spLocks/>
          </p:cNvSpPr>
          <p:nvPr/>
        </p:nvSpPr>
        <p:spPr>
          <a:xfrm>
            <a:off x="2615938" y="22867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60000"/>
                    <a:lumOff val="40000"/>
                  </a:schemeClr>
                </a:solidFill>
              </a:rPr>
              <a:t>Login OR Create New Account</a:t>
            </a:r>
          </a:p>
        </p:txBody>
      </p:sp>
      <p:sp>
        <p:nvSpPr>
          <p:cNvPr id="5" name="Content Placeholder 4">
            <a:extLst>
              <a:ext uri="{FF2B5EF4-FFF2-40B4-BE49-F238E27FC236}">
                <a16:creationId xmlns:a16="http://schemas.microsoft.com/office/drawing/2014/main" id="{FF0D302C-BA65-C01F-CB2C-B92AB890D72F}"/>
              </a:ext>
            </a:extLst>
          </p:cNvPr>
          <p:cNvSpPr txBox="1">
            <a:spLocks/>
          </p:cNvSpPr>
          <p:nvPr/>
        </p:nvSpPr>
        <p:spPr>
          <a:xfrm>
            <a:off x="1874205" y="133942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72BC"/>
              </a:buClr>
            </a:pPr>
            <a:r>
              <a:rPr lang="en-US" dirty="0"/>
              <a:t>Visit UMKC Admissions</a:t>
            </a:r>
          </a:p>
          <a:p>
            <a:pPr lvl="1" algn="ctr"/>
            <a:r>
              <a:rPr lang="en-US" dirty="0">
                <a:hlinkClick r:id="rId2"/>
              </a:rPr>
              <a:t>https://futureroo.umkc.edu/apply/</a:t>
            </a:r>
            <a:endParaRPr lang="en-US" dirty="0"/>
          </a:p>
          <a:p>
            <a:pPr algn="ctr"/>
            <a:endParaRPr lang="en-US" dirty="0"/>
          </a:p>
        </p:txBody>
      </p:sp>
      <p:pic>
        <p:nvPicPr>
          <p:cNvPr id="6" name="Picture 5">
            <a:extLst>
              <a:ext uri="{FF2B5EF4-FFF2-40B4-BE49-F238E27FC236}">
                <a16:creationId xmlns:a16="http://schemas.microsoft.com/office/drawing/2014/main" id="{D62C9CCE-0299-E390-7F29-C94951FF342F}"/>
              </a:ext>
            </a:extLst>
          </p:cNvPr>
          <p:cNvPicPr/>
          <p:nvPr/>
        </p:nvPicPr>
        <p:blipFill rotWithShape="1">
          <a:blip r:embed="rId3"/>
          <a:srcRect l="25081" t="29024" r="25914" b="14856"/>
          <a:stretch/>
        </p:blipFill>
        <p:spPr bwMode="auto">
          <a:xfrm>
            <a:off x="1668089" y="2820939"/>
            <a:ext cx="5854500" cy="344863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3E732A7-A074-081E-C5CF-5161735552B1}"/>
              </a:ext>
            </a:extLst>
          </p:cNvPr>
          <p:cNvSpPr txBox="1"/>
          <p:nvPr/>
        </p:nvSpPr>
        <p:spPr>
          <a:xfrm>
            <a:off x="8778994" y="2760918"/>
            <a:ext cx="2066544" cy="3508653"/>
          </a:xfrm>
          <a:prstGeom prst="rect">
            <a:avLst/>
          </a:prstGeom>
          <a:noFill/>
        </p:spPr>
        <p:txBody>
          <a:bodyPr wrap="square" rtlCol="0">
            <a:spAutoFit/>
          </a:bodyPr>
          <a:lstStyle/>
          <a:p>
            <a:r>
              <a:rPr lang="en-US" dirty="0"/>
              <a:t>Define – </a:t>
            </a:r>
          </a:p>
          <a:p>
            <a:endParaRPr lang="en-US" dirty="0"/>
          </a:p>
          <a:p>
            <a:r>
              <a:rPr lang="en-US" dirty="0"/>
              <a:t>Returning Users:</a:t>
            </a:r>
          </a:p>
          <a:p>
            <a:r>
              <a:rPr lang="en-US" sz="1200" dirty="0"/>
              <a:t>If you have previously applied to UMKC. If you do not remember your sign-in, complete “forgot username/password” verification steps. If you do not have access to that email address any longer, complete First-time users.</a:t>
            </a:r>
            <a:endParaRPr lang="en-US" dirty="0"/>
          </a:p>
          <a:p>
            <a:endParaRPr lang="en-US" dirty="0"/>
          </a:p>
          <a:p>
            <a:r>
              <a:rPr lang="en-US" dirty="0"/>
              <a:t>First-time users:</a:t>
            </a:r>
          </a:p>
          <a:p>
            <a:r>
              <a:rPr lang="en-US" sz="1200" dirty="0"/>
              <a:t>If you have never applied to UMKC.</a:t>
            </a:r>
          </a:p>
        </p:txBody>
      </p:sp>
    </p:spTree>
    <p:extLst>
      <p:ext uri="{BB962C8B-B14F-4D97-AF65-F5344CB8AC3E}">
        <p14:creationId xmlns:p14="http://schemas.microsoft.com/office/powerpoint/2010/main" val="326147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13DBF16-4C5F-6710-500B-792F097E0AE6}"/>
              </a:ext>
            </a:extLst>
          </p:cNvPr>
          <p:cNvSpPr txBox="1">
            <a:spLocks/>
          </p:cNvSpPr>
          <p:nvPr/>
        </p:nvSpPr>
        <p:spPr>
          <a:xfrm>
            <a:off x="2722726" y="39827"/>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Opening a New Application</a:t>
            </a:r>
          </a:p>
        </p:txBody>
      </p:sp>
      <p:sp>
        <p:nvSpPr>
          <p:cNvPr id="5" name="Subtitle 5">
            <a:extLst>
              <a:ext uri="{FF2B5EF4-FFF2-40B4-BE49-F238E27FC236}">
                <a16:creationId xmlns:a16="http://schemas.microsoft.com/office/drawing/2014/main" id="{A161C3AF-A74E-DF12-C791-27BD2CFC3895}"/>
              </a:ext>
            </a:extLst>
          </p:cNvPr>
          <p:cNvSpPr txBox="1">
            <a:spLocks/>
          </p:cNvSpPr>
          <p:nvPr/>
        </p:nvSpPr>
        <p:spPr>
          <a:xfrm>
            <a:off x="3620676" y="1532050"/>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lumMod val="50000"/>
                    <a:lumOff val="50000"/>
                  </a:schemeClr>
                </a:solidFill>
                <a:latin typeface="Helvetica"/>
                <a:cs typeface="Helvetica"/>
              </a:rPr>
              <a:t>Click &lt;Start a New Application&gt;</a:t>
            </a:r>
          </a:p>
        </p:txBody>
      </p:sp>
      <p:pic>
        <p:nvPicPr>
          <p:cNvPr id="6" name="Picture 5">
            <a:extLst>
              <a:ext uri="{FF2B5EF4-FFF2-40B4-BE49-F238E27FC236}">
                <a16:creationId xmlns:a16="http://schemas.microsoft.com/office/drawing/2014/main" id="{81DAE9FF-D879-B5D6-00BC-0882164AC359}"/>
              </a:ext>
            </a:extLst>
          </p:cNvPr>
          <p:cNvPicPr/>
          <p:nvPr/>
        </p:nvPicPr>
        <p:blipFill rotWithShape="1">
          <a:blip r:embed="rId2"/>
          <a:srcRect l="43522" t="74887" r="44344" b="20166"/>
          <a:stretch/>
        </p:blipFill>
        <p:spPr bwMode="auto">
          <a:xfrm>
            <a:off x="3111991" y="5005869"/>
            <a:ext cx="2216150" cy="471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8C4353A-1E9A-814D-E39F-1AB6E1481800}"/>
              </a:ext>
            </a:extLst>
          </p:cNvPr>
          <p:cNvPicPr/>
          <p:nvPr/>
        </p:nvPicPr>
        <p:blipFill rotWithShape="1">
          <a:blip r:embed="rId3"/>
          <a:srcRect l="25841" t="20385" r="28026" b="58671"/>
          <a:stretch/>
        </p:blipFill>
        <p:spPr bwMode="auto">
          <a:xfrm>
            <a:off x="495144" y="2149799"/>
            <a:ext cx="7927849" cy="187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23B4603-BCE2-BE7D-9D56-5E4BB49E47F2}"/>
              </a:ext>
            </a:extLst>
          </p:cNvPr>
          <p:cNvPicPr/>
          <p:nvPr/>
        </p:nvPicPr>
        <p:blipFill rotWithShape="1">
          <a:blip r:embed="rId3"/>
          <a:srcRect l="25841" t="67319" r="27115" b="25342"/>
          <a:stretch/>
        </p:blipFill>
        <p:spPr bwMode="auto">
          <a:xfrm>
            <a:off x="865475" y="4247918"/>
            <a:ext cx="7187185" cy="539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85015B4-8A7E-7361-EFBB-0496F8C1909D}"/>
              </a:ext>
            </a:extLst>
          </p:cNvPr>
          <p:cNvSpPr txBox="1"/>
          <p:nvPr/>
        </p:nvSpPr>
        <p:spPr>
          <a:xfrm>
            <a:off x="2068595" y="5804197"/>
            <a:ext cx="8325421" cy="646331"/>
          </a:xfrm>
          <a:prstGeom prst="rect">
            <a:avLst/>
          </a:prstGeom>
          <a:solidFill>
            <a:schemeClr val="bg1"/>
          </a:solidFill>
        </p:spPr>
        <p:txBody>
          <a:bodyPr wrap="none" rtlCol="0">
            <a:spAutoFit/>
          </a:bodyPr>
          <a:lstStyle/>
          <a:p>
            <a:r>
              <a:rPr lang="en-US" dirty="0"/>
              <a:t>ALL Pre-Licensure and Accelerated BSN Students will apply as ‘Transfer’, </a:t>
            </a:r>
          </a:p>
          <a:p>
            <a:r>
              <a:rPr lang="en-US" dirty="0"/>
              <a:t>even if you are a current UMKC student who originally applied as First Time College</a:t>
            </a:r>
          </a:p>
        </p:txBody>
      </p:sp>
      <p:sp>
        <p:nvSpPr>
          <p:cNvPr id="10" name="Subtitle 5">
            <a:extLst>
              <a:ext uri="{FF2B5EF4-FFF2-40B4-BE49-F238E27FC236}">
                <a16:creationId xmlns:a16="http://schemas.microsoft.com/office/drawing/2014/main" id="{0A007803-05B5-485F-FFEE-17B4904592D0}"/>
              </a:ext>
            </a:extLst>
          </p:cNvPr>
          <p:cNvSpPr txBox="1">
            <a:spLocks/>
          </p:cNvSpPr>
          <p:nvPr/>
        </p:nvSpPr>
        <p:spPr>
          <a:xfrm>
            <a:off x="9199033" y="2117298"/>
            <a:ext cx="2592186" cy="1494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a:cs typeface="Helvetica"/>
              </a:rPr>
              <a:t>Once you have logged in or created your account, you will see an informational page about each type of application.</a:t>
            </a:r>
          </a:p>
        </p:txBody>
      </p:sp>
      <p:sp>
        <p:nvSpPr>
          <p:cNvPr id="11" name="Subtitle 5">
            <a:extLst>
              <a:ext uri="{FF2B5EF4-FFF2-40B4-BE49-F238E27FC236}">
                <a16:creationId xmlns:a16="http://schemas.microsoft.com/office/drawing/2014/main" id="{EE0EC0A4-16D1-4211-40B3-80F1DCFE6BB9}"/>
              </a:ext>
            </a:extLst>
          </p:cNvPr>
          <p:cNvSpPr txBox="1">
            <a:spLocks/>
          </p:cNvSpPr>
          <p:nvPr/>
        </p:nvSpPr>
        <p:spPr>
          <a:xfrm>
            <a:off x="9199033" y="4146300"/>
            <a:ext cx="2592186" cy="14943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a:cs typeface="Helvetica"/>
              </a:rPr>
              <a:t>At the bottom of the page, you can select ‘Start New Application’</a:t>
            </a:r>
          </a:p>
          <a:p>
            <a:r>
              <a:rPr lang="en-US" sz="1600" dirty="0">
                <a:latin typeface="Helvetica"/>
                <a:cs typeface="Helvetica"/>
              </a:rPr>
              <a:t>If you have already started this application, it will appear in the ‘Your Applications’ section</a:t>
            </a:r>
          </a:p>
        </p:txBody>
      </p:sp>
    </p:spTree>
    <p:extLst>
      <p:ext uri="{BB962C8B-B14F-4D97-AF65-F5344CB8AC3E}">
        <p14:creationId xmlns:p14="http://schemas.microsoft.com/office/powerpoint/2010/main" val="34054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300306-6D39-BE2D-115C-AEAC88CF6FEF}"/>
              </a:ext>
            </a:extLst>
          </p:cNvPr>
          <p:cNvSpPr>
            <a:spLocks noGrp="1"/>
          </p:cNvSpPr>
          <p:nvPr>
            <p:ph type="title"/>
          </p:nvPr>
        </p:nvSpPr>
        <p:spPr>
          <a:xfrm>
            <a:off x="2578231" y="293491"/>
            <a:ext cx="8229600" cy="1143000"/>
          </a:xfrm>
        </p:spPr>
        <p:txBody>
          <a:bodyPr/>
          <a:lstStyle/>
          <a:p>
            <a:r>
              <a:rPr lang="en-US" dirty="0">
                <a:solidFill>
                  <a:schemeClr val="tx2">
                    <a:lumMod val="60000"/>
                    <a:lumOff val="40000"/>
                  </a:schemeClr>
                </a:solidFill>
              </a:rPr>
              <a:t>Application Details Window</a:t>
            </a:r>
          </a:p>
        </p:txBody>
      </p:sp>
      <p:sp>
        <p:nvSpPr>
          <p:cNvPr id="5" name="Content Placeholder 2">
            <a:extLst>
              <a:ext uri="{FF2B5EF4-FFF2-40B4-BE49-F238E27FC236}">
                <a16:creationId xmlns:a16="http://schemas.microsoft.com/office/drawing/2014/main" id="{991854B7-89BF-0451-644D-94259A6F7870}"/>
              </a:ext>
            </a:extLst>
          </p:cNvPr>
          <p:cNvSpPr>
            <a:spLocks noGrp="1"/>
          </p:cNvSpPr>
          <p:nvPr>
            <p:ph idx="1"/>
          </p:nvPr>
        </p:nvSpPr>
        <p:spPr>
          <a:xfrm>
            <a:off x="1922282" y="1602749"/>
            <a:ext cx="8347435" cy="2629886"/>
          </a:xfrm>
        </p:spPr>
        <p:txBody>
          <a:bodyPr>
            <a:normAutofit fontScale="92500" lnSpcReduction="20000"/>
          </a:bodyPr>
          <a:lstStyle/>
          <a:p>
            <a:pPr lvl="0">
              <a:buClr>
                <a:srgbClr val="0072BC"/>
              </a:buClr>
            </a:pPr>
            <a:r>
              <a:rPr lang="en-US" sz="2000" dirty="0"/>
              <a:t>Once you have clicked ‘Start a New Application’ a new window will pop up.</a:t>
            </a:r>
          </a:p>
          <a:p>
            <a:pPr lvl="0">
              <a:buClr>
                <a:srgbClr val="0072BC"/>
              </a:buClr>
            </a:pPr>
            <a:r>
              <a:rPr lang="en-US" sz="2000" dirty="0"/>
              <a:t>On the Application Details Window - select the following:</a:t>
            </a:r>
          </a:p>
          <a:p>
            <a:pPr lvl="1">
              <a:buClr>
                <a:srgbClr val="0072BC"/>
              </a:buClr>
            </a:pPr>
            <a:r>
              <a:rPr lang="en-US" sz="2000" dirty="0"/>
              <a:t>“2026 Undergraduate”</a:t>
            </a:r>
          </a:p>
          <a:p>
            <a:pPr lvl="1">
              <a:buClr>
                <a:srgbClr val="0072BC"/>
              </a:buClr>
            </a:pPr>
            <a:r>
              <a:rPr lang="en-US" sz="2000" dirty="0"/>
              <a:t>“2026 Transfer” </a:t>
            </a:r>
          </a:p>
          <a:p>
            <a:pPr lvl="1">
              <a:buClr>
                <a:srgbClr val="0072BC"/>
              </a:buClr>
            </a:pPr>
            <a:r>
              <a:rPr lang="en-US" sz="2000" dirty="0"/>
              <a:t>Click &lt;Create Application&gt;</a:t>
            </a:r>
          </a:p>
          <a:p>
            <a:pPr lvl="0">
              <a:buClr>
                <a:srgbClr val="0072BC"/>
              </a:buClr>
            </a:pPr>
            <a:r>
              <a:rPr lang="en-US" sz="2000" dirty="0"/>
              <a:t>You will be able to open this application, close out, and access it again until the deadline of January 31, 2026. </a:t>
            </a:r>
          </a:p>
          <a:p>
            <a:pPr lvl="1">
              <a:buClr>
                <a:srgbClr val="0072BC"/>
              </a:buClr>
            </a:pPr>
            <a:r>
              <a:rPr lang="en-US" sz="1600" dirty="0"/>
              <a:t>To re-access the application this way, when you log in to your application account and check the ‘Your Applications’ section. Locate your in progress ‘2026 Transfer’ application and select ‘Open Application’</a:t>
            </a:r>
          </a:p>
          <a:p>
            <a:pPr marL="914400" lvl="2" indent="0">
              <a:buClr>
                <a:srgbClr val="0072BC"/>
              </a:buClr>
              <a:buNone/>
            </a:pPr>
            <a:endParaRPr lang="en-US" sz="1200" dirty="0"/>
          </a:p>
          <a:p>
            <a:pPr marL="0" indent="0">
              <a:buNone/>
            </a:pPr>
            <a:endParaRPr lang="en-US" sz="2800" dirty="0"/>
          </a:p>
        </p:txBody>
      </p:sp>
      <p:sp>
        <p:nvSpPr>
          <p:cNvPr id="6" name="TextBox 5">
            <a:extLst>
              <a:ext uri="{FF2B5EF4-FFF2-40B4-BE49-F238E27FC236}">
                <a16:creationId xmlns:a16="http://schemas.microsoft.com/office/drawing/2014/main" id="{ACBDB1BC-D8A8-3E21-7BED-D3B0E360CD42}"/>
              </a:ext>
            </a:extLst>
          </p:cNvPr>
          <p:cNvSpPr txBox="1"/>
          <p:nvPr/>
        </p:nvSpPr>
        <p:spPr>
          <a:xfrm>
            <a:off x="3392439" y="4491682"/>
            <a:ext cx="5407120" cy="1938992"/>
          </a:xfrm>
          <a:prstGeom prst="rect">
            <a:avLst/>
          </a:prstGeom>
          <a:solidFill>
            <a:schemeClr val="bg1"/>
          </a:solidFill>
          <a:ln>
            <a:solidFill>
              <a:srgbClr val="0072BC"/>
            </a:solidFill>
          </a:ln>
        </p:spPr>
        <p:txBody>
          <a:bodyPr wrap="square" rtlCol="0">
            <a:spAutoFit/>
          </a:bodyPr>
          <a:lstStyle/>
          <a:p>
            <a:r>
              <a:rPr lang="en-US" sz="1500" b="1" dirty="0">
                <a:solidFill>
                  <a:srgbClr val="FF0000"/>
                </a:solidFill>
              </a:rPr>
              <a:t>If you do not have the option to select ‘2026 Undergraduate’,</a:t>
            </a:r>
          </a:p>
          <a:p>
            <a:r>
              <a:rPr lang="en-US" sz="1500" b="1" dirty="0">
                <a:solidFill>
                  <a:srgbClr val="FF0000"/>
                </a:solidFill>
              </a:rPr>
              <a:t>Contact Admissions at </a:t>
            </a:r>
            <a:r>
              <a:rPr lang="en-US" sz="1500" b="1" dirty="0">
                <a:solidFill>
                  <a:srgbClr val="FF0000"/>
                </a:solidFill>
                <a:hlinkClick r:id="rId2"/>
              </a:rPr>
              <a:t>admissions@umkc.edu</a:t>
            </a:r>
            <a:endParaRPr lang="en-US" sz="1500" b="1" dirty="0">
              <a:solidFill>
                <a:srgbClr val="FF0000"/>
              </a:solidFill>
            </a:endParaRPr>
          </a:p>
          <a:p>
            <a:r>
              <a:rPr lang="en-US" sz="1500" b="1" dirty="0">
                <a:solidFill>
                  <a:srgbClr val="FF0000"/>
                </a:solidFill>
              </a:rPr>
              <a:t>If you have already submitted a UMKC application for the 2026 year (for example, our BHS Plan to be RN or BHS Accelerated programs) that may be why you cannot open an additional undergraduate application. </a:t>
            </a:r>
          </a:p>
          <a:p>
            <a:r>
              <a:rPr lang="en-US" sz="1500" b="1" dirty="0">
                <a:solidFill>
                  <a:srgbClr val="FF0000"/>
                </a:solidFill>
              </a:rPr>
              <a:t>Admissions will be able to open this application for you, so that you can access it in the ‘Your Applications’ section.</a:t>
            </a:r>
          </a:p>
        </p:txBody>
      </p:sp>
    </p:spTree>
    <p:extLst>
      <p:ext uri="{BB962C8B-B14F-4D97-AF65-F5344CB8AC3E}">
        <p14:creationId xmlns:p14="http://schemas.microsoft.com/office/powerpoint/2010/main" val="313161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268FA1C-77C9-C039-3202-DAC05E030E28}"/>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5" name="Title 4">
            <a:extLst>
              <a:ext uri="{FF2B5EF4-FFF2-40B4-BE49-F238E27FC236}">
                <a16:creationId xmlns:a16="http://schemas.microsoft.com/office/drawing/2014/main" id="{FE3555B0-A76A-4310-07AF-D70A4D710287}"/>
              </a:ext>
            </a:extLst>
          </p:cNvPr>
          <p:cNvSpPr txBox="1">
            <a:spLocks/>
          </p:cNvSpPr>
          <p:nvPr/>
        </p:nvSpPr>
        <p:spPr>
          <a:xfrm>
            <a:off x="7443354" y="197332"/>
            <a:ext cx="4491182"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tx2">
                    <a:lumMod val="50000"/>
                    <a:lumOff val="50000"/>
                  </a:schemeClr>
                </a:solidFill>
                <a:latin typeface="Helvetica"/>
                <a:cs typeface="Helvetica"/>
              </a:rPr>
              <a:t>Personal Information</a:t>
            </a:r>
          </a:p>
        </p:txBody>
      </p:sp>
      <p:sp>
        <p:nvSpPr>
          <p:cNvPr id="6" name="Content Placeholder 2">
            <a:extLst>
              <a:ext uri="{FF2B5EF4-FFF2-40B4-BE49-F238E27FC236}">
                <a16:creationId xmlns:a16="http://schemas.microsoft.com/office/drawing/2014/main" id="{1766DD59-8ACE-BAF0-B8C2-2CA8606C0FB3}"/>
              </a:ext>
            </a:extLst>
          </p:cNvPr>
          <p:cNvSpPr>
            <a:spLocks noGrp="1"/>
          </p:cNvSpPr>
          <p:nvPr>
            <p:ph idx="1"/>
          </p:nvPr>
        </p:nvSpPr>
        <p:spPr>
          <a:xfrm>
            <a:off x="1922282" y="2720349"/>
            <a:ext cx="8347435" cy="2629886"/>
          </a:xfrm>
        </p:spPr>
        <p:txBody>
          <a:bodyPr>
            <a:normAutofit/>
          </a:bodyPr>
          <a:lstStyle/>
          <a:p>
            <a:pPr lvl="0">
              <a:buClr>
                <a:srgbClr val="0072BC"/>
              </a:buClr>
            </a:pPr>
            <a:r>
              <a:rPr lang="en-US" sz="2000" dirty="0"/>
              <a:t>If you have previously filled out a UMKC Application, this section may be pre-filled with the information you provided in your last application</a:t>
            </a:r>
          </a:p>
          <a:p>
            <a:pPr lvl="0">
              <a:buClr>
                <a:srgbClr val="0072BC"/>
              </a:buClr>
            </a:pPr>
            <a:r>
              <a:rPr lang="en-US" sz="2000" dirty="0"/>
              <a:t>If it is pre-filled, please read through to ensure all information is correct</a:t>
            </a:r>
          </a:p>
          <a:p>
            <a:pPr lvl="0">
              <a:buClr>
                <a:srgbClr val="0072BC"/>
              </a:buClr>
            </a:pPr>
            <a:r>
              <a:rPr lang="en-US" sz="2000" dirty="0"/>
              <a:t>If it is not pre-filled, please fill in this information and then click ‘continue’</a:t>
            </a:r>
            <a:endParaRPr lang="en-US" sz="1200" dirty="0"/>
          </a:p>
          <a:p>
            <a:pPr marL="0" indent="0">
              <a:buNone/>
            </a:pPr>
            <a:endParaRPr lang="en-US" sz="2800" dirty="0"/>
          </a:p>
        </p:txBody>
      </p:sp>
    </p:spTree>
    <p:extLst>
      <p:ext uri="{BB962C8B-B14F-4D97-AF65-F5344CB8AC3E}">
        <p14:creationId xmlns:p14="http://schemas.microsoft.com/office/powerpoint/2010/main" val="64750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AD7C58-F83A-0412-4364-247A1871FA50}"/>
              </a:ext>
            </a:extLst>
          </p:cNvPr>
          <p:cNvSpPr>
            <a:spLocks noGrp="1"/>
          </p:cNvSpPr>
          <p:nvPr>
            <p:ph type="title"/>
          </p:nvPr>
        </p:nvSpPr>
        <p:spPr>
          <a:xfrm>
            <a:off x="7519736" y="401750"/>
            <a:ext cx="4404697" cy="1143000"/>
          </a:xfrm>
        </p:spPr>
        <p:txBody>
          <a:bodyPr>
            <a:normAutofit/>
          </a:bodyPr>
          <a:lstStyle/>
          <a:p>
            <a:r>
              <a:rPr lang="en-US" sz="3600" dirty="0">
                <a:solidFill>
                  <a:schemeClr val="tx2">
                    <a:lumMod val="60000"/>
                    <a:lumOff val="40000"/>
                  </a:schemeClr>
                </a:solidFill>
              </a:rPr>
              <a:t>Academic Information</a:t>
            </a:r>
          </a:p>
        </p:txBody>
      </p:sp>
      <p:pic>
        <p:nvPicPr>
          <p:cNvPr id="5" name="Picture 4">
            <a:extLst>
              <a:ext uri="{FF2B5EF4-FFF2-40B4-BE49-F238E27FC236}">
                <a16:creationId xmlns:a16="http://schemas.microsoft.com/office/drawing/2014/main" id="{4E98C492-9BB5-B63D-D1B6-2198B608CC8C}"/>
              </a:ext>
            </a:extLst>
          </p:cNvPr>
          <p:cNvPicPr>
            <a:picLocks noChangeAspect="1"/>
          </p:cNvPicPr>
          <p:nvPr/>
        </p:nvPicPr>
        <p:blipFill rotWithShape="1">
          <a:blip r:embed="rId2"/>
          <a:srcRect l="7579" t="37531" r="10866" b="22333"/>
          <a:stretch/>
        </p:blipFill>
        <p:spPr>
          <a:xfrm>
            <a:off x="89019" y="3321049"/>
            <a:ext cx="7455698" cy="3446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E60946F-6D97-F035-0518-E23B96C81529}"/>
              </a:ext>
            </a:extLst>
          </p:cNvPr>
          <p:cNvSpPr txBox="1"/>
          <p:nvPr/>
        </p:nvSpPr>
        <p:spPr>
          <a:xfrm>
            <a:off x="7955462" y="3809147"/>
            <a:ext cx="3874770" cy="2169825"/>
          </a:xfrm>
          <a:prstGeom prst="rect">
            <a:avLst/>
          </a:prstGeom>
          <a:noFill/>
        </p:spPr>
        <p:txBody>
          <a:bodyPr wrap="square" rtlCol="0">
            <a:spAutoFit/>
          </a:bodyPr>
          <a:lstStyle/>
          <a:p>
            <a:r>
              <a:rPr lang="en-US" sz="1500" b="1" dirty="0">
                <a:solidFill>
                  <a:srgbClr val="FF0000"/>
                </a:solidFill>
              </a:rPr>
              <a:t>If you do not have the option Fall 2026/Nursing BSN/Pre-Licensure BSN or Accelerated BSN,</a:t>
            </a:r>
          </a:p>
          <a:p>
            <a:r>
              <a:rPr lang="en-US" sz="1500" b="1" dirty="0">
                <a:solidFill>
                  <a:srgbClr val="FF0000"/>
                </a:solidFill>
              </a:rPr>
              <a:t>Alert Admissions at </a:t>
            </a:r>
            <a:r>
              <a:rPr lang="en-US" sz="1500" b="1" dirty="0">
                <a:solidFill>
                  <a:srgbClr val="FF0000"/>
                </a:solidFill>
                <a:hlinkClick r:id="rId3"/>
              </a:rPr>
              <a:t>admissions@umkc.edu</a:t>
            </a:r>
            <a:r>
              <a:rPr lang="en-US" sz="1500" b="1" dirty="0">
                <a:solidFill>
                  <a:srgbClr val="FF0000"/>
                </a:solidFill>
              </a:rPr>
              <a:t> </a:t>
            </a:r>
          </a:p>
          <a:p>
            <a:r>
              <a:rPr lang="en-US" sz="1500" b="1" dirty="0">
                <a:solidFill>
                  <a:srgbClr val="FF0000"/>
                </a:solidFill>
              </a:rPr>
              <a:t>This could be happening for a number of reasons including simply a technical issue – admissions will be able to help solve this issue for you. </a:t>
            </a:r>
            <a:endParaRPr lang="en-US" sz="1200" dirty="0"/>
          </a:p>
        </p:txBody>
      </p:sp>
      <p:sp>
        <p:nvSpPr>
          <p:cNvPr id="7" name="TextBox 6">
            <a:extLst>
              <a:ext uri="{FF2B5EF4-FFF2-40B4-BE49-F238E27FC236}">
                <a16:creationId xmlns:a16="http://schemas.microsoft.com/office/drawing/2014/main" id="{5ECF0D20-E366-35F4-94AB-CC2FB1AE6C7B}"/>
              </a:ext>
            </a:extLst>
          </p:cNvPr>
          <p:cNvSpPr txBox="1"/>
          <p:nvPr/>
        </p:nvSpPr>
        <p:spPr>
          <a:xfrm>
            <a:off x="1355021" y="4012328"/>
            <a:ext cx="944132" cy="246221"/>
          </a:xfrm>
          <a:prstGeom prst="rect">
            <a:avLst/>
          </a:prstGeom>
          <a:solidFill>
            <a:schemeClr val="bg1"/>
          </a:solidFill>
          <a:ln>
            <a:solidFill>
              <a:schemeClr val="tx1"/>
            </a:solidFill>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Fall 2026</a:t>
            </a:r>
          </a:p>
        </p:txBody>
      </p:sp>
      <p:sp>
        <p:nvSpPr>
          <p:cNvPr id="8" name="Content Placeholder 2">
            <a:extLst>
              <a:ext uri="{FF2B5EF4-FFF2-40B4-BE49-F238E27FC236}">
                <a16:creationId xmlns:a16="http://schemas.microsoft.com/office/drawing/2014/main" id="{4A675D9F-6231-6DEF-8D08-8F7356DA64F5}"/>
              </a:ext>
            </a:extLst>
          </p:cNvPr>
          <p:cNvSpPr>
            <a:spLocks noGrp="1"/>
          </p:cNvSpPr>
          <p:nvPr>
            <p:ph idx="1"/>
          </p:nvPr>
        </p:nvSpPr>
        <p:spPr>
          <a:xfrm>
            <a:off x="2299153" y="1179261"/>
            <a:ext cx="8347435" cy="2629886"/>
          </a:xfrm>
        </p:spPr>
        <p:txBody>
          <a:bodyPr>
            <a:normAutofit/>
          </a:bodyPr>
          <a:lstStyle/>
          <a:p>
            <a:pPr lvl="0">
              <a:buClr>
                <a:srgbClr val="0072BC"/>
              </a:buClr>
            </a:pPr>
            <a:r>
              <a:rPr lang="en-US" sz="2000" dirty="0"/>
              <a:t>Reminder: Pre-Licensure BSN is for students with no prior Bachelor’s degree, Accelerated BSN is for students with a prior Bachelor’s degree OR their Bachelor’s degree will be completed by end of Spring 2026</a:t>
            </a:r>
          </a:p>
          <a:p>
            <a:pPr lvl="1">
              <a:buClr>
                <a:srgbClr val="0072BC"/>
              </a:buClr>
            </a:pPr>
            <a:r>
              <a:rPr lang="en-US" sz="1600" dirty="0"/>
              <a:t>Please ensure you select the correct emphasis.</a:t>
            </a:r>
          </a:p>
          <a:p>
            <a:pPr lvl="0">
              <a:buClr>
                <a:srgbClr val="0072BC"/>
              </a:buClr>
            </a:pPr>
            <a:r>
              <a:rPr lang="en-US" sz="2000" dirty="0"/>
              <a:t>You will select Fall 2026, Nursing BSN, Pre-Licensure BSN OR Accelerated BSN depending on your intended program</a:t>
            </a:r>
          </a:p>
          <a:p>
            <a:pPr marL="0" indent="0">
              <a:buNone/>
            </a:pPr>
            <a:endParaRPr lang="en-US" sz="2800" dirty="0"/>
          </a:p>
        </p:txBody>
      </p:sp>
      <p:sp>
        <p:nvSpPr>
          <p:cNvPr id="9" name="Title 4">
            <a:extLst>
              <a:ext uri="{FF2B5EF4-FFF2-40B4-BE49-F238E27FC236}">
                <a16:creationId xmlns:a16="http://schemas.microsoft.com/office/drawing/2014/main" id="{08607745-E1E3-09F3-576E-B1A203C04AEC}"/>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2" name="TextBox 1">
            <a:extLst>
              <a:ext uri="{FF2B5EF4-FFF2-40B4-BE49-F238E27FC236}">
                <a16:creationId xmlns:a16="http://schemas.microsoft.com/office/drawing/2014/main" id="{8B9AAD1D-F6EE-332A-F117-B46F6AAAC9B2}"/>
              </a:ext>
            </a:extLst>
          </p:cNvPr>
          <p:cNvSpPr txBox="1"/>
          <p:nvPr/>
        </p:nvSpPr>
        <p:spPr>
          <a:xfrm>
            <a:off x="1912378" y="5978730"/>
            <a:ext cx="4605020" cy="323165"/>
          </a:xfrm>
          <a:prstGeom prst="rect">
            <a:avLst/>
          </a:prstGeom>
          <a:noFill/>
        </p:spPr>
        <p:txBody>
          <a:bodyPr wrap="square" lIns="91440" tIns="45720" rIns="91440" bIns="45720" rtlCol="0" anchor="t">
            <a:spAutoFit/>
          </a:bodyPr>
          <a:lstStyle/>
          <a:p>
            <a:r>
              <a:rPr lang="en-US" sz="1500" b="1" dirty="0">
                <a:solidFill>
                  <a:srgbClr val="FF0000"/>
                </a:solidFill>
              </a:rPr>
              <a:t>Please be sure to select 'yes' if currently enrolled</a:t>
            </a:r>
          </a:p>
        </p:txBody>
      </p:sp>
    </p:spTree>
    <p:extLst>
      <p:ext uri="{BB962C8B-B14F-4D97-AF65-F5344CB8AC3E}">
        <p14:creationId xmlns:p14="http://schemas.microsoft.com/office/powerpoint/2010/main" val="36542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E80D1-2AFE-9AB4-149B-1BA3B882F62F}"/>
              </a:ext>
            </a:extLst>
          </p:cNvPr>
          <p:cNvSpPr>
            <a:spLocks noGrp="1"/>
          </p:cNvSpPr>
          <p:nvPr>
            <p:ph type="title"/>
          </p:nvPr>
        </p:nvSpPr>
        <p:spPr>
          <a:xfrm>
            <a:off x="4775200" y="401750"/>
            <a:ext cx="7149234" cy="1143000"/>
          </a:xfrm>
        </p:spPr>
        <p:txBody>
          <a:bodyPr>
            <a:normAutofit/>
          </a:bodyPr>
          <a:lstStyle/>
          <a:p>
            <a:r>
              <a:rPr lang="en-US" sz="3600" dirty="0">
                <a:solidFill>
                  <a:schemeClr val="tx2">
                    <a:lumMod val="60000"/>
                    <a:lumOff val="40000"/>
                  </a:schemeClr>
                </a:solidFill>
              </a:rPr>
              <a:t>School Information/Academic History</a:t>
            </a:r>
          </a:p>
        </p:txBody>
      </p:sp>
      <p:sp>
        <p:nvSpPr>
          <p:cNvPr id="5" name="Title 4">
            <a:extLst>
              <a:ext uri="{FF2B5EF4-FFF2-40B4-BE49-F238E27FC236}">
                <a16:creationId xmlns:a16="http://schemas.microsoft.com/office/drawing/2014/main" id="{C8152601-A512-A673-5FEC-711EE52CFBA7}"/>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6" name="Content Placeholder 2">
            <a:extLst>
              <a:ext uri="{FF2B5EF4-FFF2-40B4-BE49-F238E27FC236}">
                <a16:creationId xmlns:a16="http://schemas.microsoft.com/office/drawing/2014/main" id="{8738CA1B-A2DD-B4E2-C626-ED4991FB1052}"/>
              </a:ext>
            </a:extLst>
          </p:cNvPr>
          <p:cNvSpPr>
            <a:spLocks noGrp="1"/>
          </p:cNvSpPr>
          <p:nvPr>
            <p:ph idx="1"/>
          </p:nvPr>
        </p:nvSpPr>
        <p:spPr>
          <a:xfrm>
            <a:off x="2160607" y="2315333"/>
            <a:ext cx="8347435" cy="3762195"/>
          </a:xfrm>
        </p:spPr>
        <p:txBody>
          <a:bodyPr>
            <a:normAutofit/>
          </a:bodyPr>
          <a:lstStyle/>
          <a:p>
            <a:pPr lvl="0">
              <a:buClr>
                <a:srgbClr val="0072BC"/>
              </a:buClr>
            </a:pPr>
            <a:r>
              <a:rPr lang="en-US" sz="2000" dirty="0"/>
              <a:t>This is where you will enter any past schools you have attended. If you have at least 24 credit hours of college credit, you do not need to enter high school information</a:t>
            </a:r>
          </a:p>
          <a:p>
            <a:pPr lvl="0">
              <a:buClr>
                <a:srgbClr val="0072BC"/>
              </a:buClr>
            </a:pPr>
            <a:r>
              <a:rPr lang="en-US" sz="2000" dirty="0"/>
              <a:t>This is also where you can upload unofficial transcripts. Please upload these if you have them as it helps your application move more smoothly through the review process while we wait on official copies to arrive. </a:t>
            </a:r>
          </a:p>
          <a:p>
            <a:pPr lvl="1">
              <a:buClr>
                <a:srgbClr val="0072BC"/>
              </a:buClr>
            </a:pPr>
            <a:r>
              <a:rPr lang="en-US" sz="1600" dirty="0"/>
              <a:t>Please note: If you have attended multiple higher education institutions, we will need official transcripts from each institution. For example, if you attend MU, but you previously attended MCC, we will need transcripts sent from both schools. </a:t>
            </a:r>
          </a:p>
          <a:p>
            <a:pPr lvl="2">
              <a:buClr>
                <a:srgbClr val="0072BC"/>
              </a:buClr>
            </a:pPr>
            <a:r>
              <a:rPr lang="en-US" sz="1200" dirty="0"/>
              <a:t>If MCC classes show on your MU transcript, we will still need official transcripts from both MU and MCC. </a:t>
            </a:r>
          </a:p>
        </p:txBody>
      </p:sp>
    </p:spTree>
    <p:extLst>
      <p:ext uri="{BB962C8B-B14F-4D97-AF65-F5344CB8AC3E}">
        <p14:creationId xmlns:p14="http://schemas.microsoft.com/office/powerpoint/2010/main" val="14549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16FF9-4D25-7486-83E1-3F41D23ADDED}"/>
              </a:ext>
            </a:extLst>
          </p:cNvPr>
          <p:cNvSpPr>
            <a:spLocks noGrp="1"/>
          </p:cNvSpPr>
          <p:nvPr>
            <p:ph type="title"/>
          </p:nvPr>
        </p:nvSpPr>
        <p:spPr>
          <a:xfrm>
            <a:off x="7906327" y="401750"/>
            <a:ext cx="4018106" cy="1143000"/>
          </a:xfrm>
        </p:spPr>
        <p:txBody>
          <a:bodyPr>
            <a:normAutofit/>
          </a:bodyPr>
          <a:lstStyle/>
          <a:p>
            <a:r>
              <a:rPr lang="en-US" sz="3600" dirty="0">
                <a:solidFill>
                  <a:schemeClr val="tx2">
                    <a:lumMod val="60000"/>
                    <a:lumOff val="40000"/>
                  </a:schemeClr>
                </a:solidFill>
              </a:rPr>
              <a:t>Pre-Licensure BSN</a:t>
            </a:r>
          </a:p>
        </p:txBody>
      </p:sp>
      <p:sp>
        <p:nvSpPr>
          <p:cNvPr id="5" name="Title 4">
            <a:extLst>
              <a:ext uri="{FF2B5EF4-FFF2-40B4-BE49-F238E27FC236}">
                <a16:creationId xmlns:a16="http://schemas.microsoft.com/office/drawing/2014/main" id="{02D0A8BD-ABA5-0414-B970-58431548836A}"/>
              </a:ext>
            </a:extLst>
          </p:cNvPr>
          <p:cNvSpPr txBox="1">
            <a:spLocks/>
          </p:cNvSpPr>
          <p:nvPr/>
        </p:nvSpPr>
        <p:spPr>
          <a:xfrm>
            <a:off x="334819" y="197333"/>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lumMod val="50000"/>
                    <a:lumOff val="50000"/>
                  </a:schemeClr>
                </a:solidFill>
                <a:latin typeface="Helvetica"/>
                <a:cs typeface="Helvetica"/>
              </a:rPr>
              <a:t>BSN Application</a:t>
            </a:r>
          </a:p>
        </p:txBody>
      </p:sp>
      <p:sp>
        <p:nvSpPr>
          <p:cNvPr id="6" name="Content Placeholder 2">
            <a:extLst>
              <a:ext uri="{FF2B5EF4-FFF2-40B4-BE49-F238E27FC236}">
                <a16:creationId xmlns:a16="http://schemas.microsoft.com/office/drawing/2014/main" id="{39FE9E83-7591-F607-F03A-9EF0A4C7C011}"/>
              </a:ext>
            </a:extLst>
          </p:cNvPr>
          <p:cNvSpPr>
            <a:spLocks noGrp="1"/>
          </p:cNvSpPr>
          <p:nvPr>
            <p:ph idx="1"/>
          </p:nvPr>
        </p:nvSpPr>
        <p:spPr>
          <a:xfrm>
            <a:off x="2363809" y="1391697"/>
            <a:ext cx="7195828" cy="566412"/>
          </a:xfrm>
        </p:spPr>
        <p:txBody>
          <a:bodyPr>
            <a:normAutofit/>
          </a:bodyPr>
          <a:lstStyle/>
          <a:p>
            <a:pPr lvl="0">
              <a:buClr>
                <a:srgbClr val="0072BC"/>
              </a:buClr>
            </a:pPr>
            <a:r>
              <a:rPr lang="en-US" sz="2000" dirty="0"/>
              <a:t>If you are an Accelerated BSN applicant, please keep scrolling</a:t>
            </a:r>
            <a:endParaRPr lang="en-US" sz="2800" dirty="0"/>
          </a:p>
        </p:txBody>
      </p:sp>
      <p:pic>
        <p:nvPicPr>
          <p:cNvPr id="7" name="Picture 6">
            <a:extLst>
              <a:ext uri="{FF2B5EF4-FFF2-40B4-BE49-F238E27FC236}">
                <a16:creationId xmlns:a16="http://schemas.microsoft.com/office/drawing/2014/main" id="{12BC3C65-A3D3-5D27-7923-D1F382FD15B3}"/>
              </a:ext>
            </a:extLst>
          </p:cNvPr>
          <p:cNvPicPr>
            <a:picLocks noChangeAspect="1"/>
          </p:cNvPicPr>
          <p:nvPr/>
        </p:nvPicPr>
        <p:blipFill rotWithShape="1">
          <a:blip r:embed="rId2"/>
          <a:srcRect l="8048" t="11333" r="9926" b="30667"/>
          <a:stretch/>
        </p:blipFill>
        <p:spPr>
          <a:xfrm>
            <a:off x="2785772" y="2105891"/>
            <a:ext cx="6332220" cy="3977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7BE5089-B859-EAE3-F3A1-F57CE5D498CB}"/>
              </a:ext>
            </a:extLst>
          </p:cNvPr>
          <p:cNvSpPr txBox="1"/>
          <p:nvPr/>
        </p:nvSpPr>
        <p:spPr>
          <a:xfrm>
            <a:off x="9539956" y="1243915"/>
            <a:ext cx="2624044" cy="2908489"/>
          </a:xfrm>
          <a:prstGeom prst="rect">
            <a:avLst/>
          </a:prstGeom>
          <a:noFill/>
        </p:spPr>
        <p:txBody>
          <a:bodyPr wrap="square" rtlCol="0">
            <a:spAutoFit/>
          </a:bodyPr>
          <a:lstStyle/>
          <a:p>
            <a:r>
              <a:rPr lang="en-US" sz="1500" b="1" dirty="0">
                <a:solidFill>
                  <a:srgbClr val="FF0000"/>
                </a:solidFill>
              </a:rPr>
              <a:t>CURRENT STUDENTS:</a:t>
            </a:r>
          </a:p>
          <a:p>
            <a:r>
              <a:rPr lang="en-US" sz="1500" b="1" dirty="0">
                <a:solidFill>
                  <a:srgbClr val="FF0000"/>
                </a:solidFill>
              </a:rPr>
              <a:t>If you will not have your pre-reqs completed by the end of the Spring 2026 semester, you are not eligible to apply for the Fall 2026 BSN cohort. Please reach out to your advisor for next steps:</a:t>
            </a:r>
          </a:p>
          <a:p>
            <a:endParaRPr lang="en-US" sz="1500" b="1" dirty="0">
              <a:solidFill>
                <a:srgbClr val="FF0000"/>
              </a:solidFill>
            </a:endParaRPr>
          </a:p>
          <a:p>
            <a:pPr marL="285750" indent="-285750">
              <a:buFont typeface="Arial" panose="020B0604020202020204" pitchFamily="34" charset="0"/>
              <a:buChar char="•"/>
            </a:pPr>
            <a:r>
              <a:rPr lang="en-US" sz="1200" dirty="0"/>
              <a:t>Hannah Rodina – last names A-K (</a:t>
            </a:r>
            <a:r>
              <a:rPr lang="en-US" sz="1200" dirty="0">
                <a:hlinkClick r:id="rId3"/>
              </a:rPr>
              <a:t>Hannah.Rodina@umkc.edu</a:t>
            </a:r>
            <a:r>
              <a:rPr lang="en-US" sz="1200" dirty="0"/>
              <a:t>) </a:t>
            </a:r>
          </a:p>
          <a:p>
            <a:pPr marL="285750" indent="-285750">
              <a:buFont typeface="Arial" panose="020B0604020202020204" pitchFamily="34" charset="0"/>
              <a:buChar char="•"/>
            </a:pPr>
            <a:r>
              <a:rPr lang="en-US" sz="1200" dirty="0"/>
              <a:t>Jennifer Lyles – last names L-Z (</a:t>
            </a:r>
            <a:r>
              <a:rPr lang="en-US" sz="1200" dirty="0">
                <a:hlinkClick r:id="rId4"/>
              </a:rPr>
              <a:t>jennifer.lyles@umkc.edu</a:t>
            </a:r>
            <a:r>
              <a:rPr lang="en-US" sz="1200" dirty="0"/>
              <a:t>) </a:t>
            </a:r>
          </a:p>
        </p:txBody>
      </p:sp>
      <p:sp>
        <p:nvSpPr>
          <p:cNvPr id="9" name="TextBox 8">
            <a:extLst>
              <a:ext uri="{FF2B5EF4-FFF2-40B4-BE49-F238E27FC236}">
                <a16:creationId xmlns:a16="http://schemas.microsoft.com/office/drawing/2014/main" id="{EDC2A4DC-F33E-95E0-034C-31A681839BE4}"/>
              </a:ext>
            </a:extLst>
          </p:cNvPr>
          <p:cNvSpPr txBox="1"/>
          <p:nvPr/>
        </p:nvSpPr>
        <p:spPr>
          <a:xfrm>
            <a:off x="9539956" y="4309360"/>
            <a:ext cx="2624044" cy="2354491"/>
          </a:xfrm>
          <a:prstGeom prst="rect">
            <a:avLst/>
          </a:prstGeom>
          <a:noFill/>
        </p:spPr>
        <p:txBody>
          <a:bodyPr wrap="square" rtlCol="0">
            <a:spAutoFit/>
          </a:bodyPr>
          <a:lstStyle/>
          <a:p>
            <a:r>
              <a:rPr lang="en-US" sz="1500" b="1" dirty="0">
                <a:solidFill>
                  <a:srgbClr val="FF0000"/>
                </a:solidFill>
              </a:rPr>
              <a:t>NON-CURRENT STUDENTS:</a:t>
            </a:r>
          </a:p>
          <a:p>
            <a:r>
              <a:rPr lang="en-US" sz="1500" b="1" dirty="0">
                <a:solidFill>
                  <a:srgbClr val="FF0000"/>
                </a:solidFill>
              </a:rPr>
              <a:t>If you will not have your pre-reqs completed by the end of the Spring 2026 semester, you are not eligible to apply for the Fall 2026 BSN cohort. Please reach out to our office for next steps:</a:t>
            </a:r>
          </a:p>
          <a:p>
            <a:endParaRPr lang="en-US" sz="1500" b="1" dirty="0">
              <a:solidFill>
                <a:srgbClr val="FF0000"/>
              </a:solidFill>
            </a:endParaRPr>
          </a:p>
          <a:p>
            <a:pPr marL="285750" indent="-285750">
              <a:buFont typeface="Arial" panose="020B0604020202020204" pitchFamily="34" charset="0"/>
              <a:buChar char="•"/>
            </a:pPr>
            <a:r>
              <a:rPr lang="en-US" sz="1200" dirty="0">
                <a:hlinkClick r:id="rId5"/>
              </a:rPr>
              <a:t>Nurses@umkc.edu</a:t>
            </a:r>
            <a:r>
              <a:rPr lang="en-US" sz="1200" dirty="0"/>
              <a:t> </a:t>
            </a:r>
          </a:p>
        </p:txBody>
      </p:sp>
      <p:sp>
        <p:nvSpPr>
          <p:cNvPr id="11" name="Content Placeholder 2">
            <a:extLst>
              <a:ext uri="{FF2B5EF4-FFF2-40B4-BE49-F238E27FC236}">
                <a16:creationId xmlns:a16="http://schemas.microsoft.com/office/drawing/2014/main" id="{8905C0E6-F5E0-1A31-9AAA-CBA034110329}"/>
              </a:ext>
            </a:extLst>
          </p:cNvPr>
          <p:cNvSpPr txBox="1">
            <a:spLocks/>
          </p:cNvSpPr>
          <p:nvPr/>
        </p:nvSpPr>
        <p:spPr>
          <a:xfrm>
            <a:off x="160936" y="2068945"/>
            <a:ext cx="2202873" cy="4591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2BC"/>
              </a:buClr>
            </a:pPr>
            <a:r>
              <a:rPr lang="en-US" sz="2000" dirty="0"/>
              <a:t>This is the Supplemental application for the BSN. </a:t>
            </a:r>
          </a:p>
          <a:p>
            <a:pPr>
              <a:buClr>
                <a:srgbClr val="0072BC"/>
              </a:buClr>
            </a:pPr>
            <a:r>
              <a:rPr lang="en-US" sz="2000" dirty="0"/>
              <a:t>First step is to review the requirements and ensure all are completed.</a:t>
            </a:r>
          </a:p>
          <a:p>
            <a:pPr>
              <a:buClr>
                <a:srgbClr val="0072BC"/>
              </a:buClr>
            </a:pPr>
            <a:r>
              <a:rPr lang="en-US" sz="2000" dirty="0"/>
              <a:t>Then, select ‘yes’ if your pre-requisites will be completed by end of Spring 2026</a:t>
            </a:r>
          </a:p>
        </p:txBody>
      </p:sp>
      <p:sp>
        <p:nvSpPr>
          <p:cNvPr id="12" name="TextBox 11">
            <a:extLst>
              <a:ext uri="{FF2B5EF4-FFF2-40B4-BE49-F238E27FC236}">
                <a16:creationId xmlns:a16="http://schemas.microsoft.com/office/drawing/2014/main" id="{877BA671-98EF-EE20-B7D6-A768B6BD48C2}"/>
              </a:ext>
            </a:extLst>
          </p:cNvPr>
          <p:cNvSpPr txBox="1"/>
          <p:nvPr/>
        </p:nvSpPr>
        <p:spPr>
          <a:xfrm>
            <a:off x="7114032" y="5517313"/>
            <a:ext cx="1379380" cy="215444"/>
          </a:xfrm>
          <a:prstGeom prst="rect">
            <a:avLst/>
          </a:prstGeom>
          <a:solidFill>
            <a:schemeClr val="bg1"/>
          </a:solidFill>
        </p:spPr>
        <p:txBody>
          <a:bodyPr wrap="square" rtlCol="0">
            <a:spAutoFit/>
          </a:bodyPr>
          <a:lstStyle/>
          <a:p>
            <a:r>
              <a:rPr lang="en-US" sz="800" dirty="0"/>
              <a:t>Spring 2026 Semester?</a:t>
            </a:r>
          </a:p>
        </p:txBody>
      </p:sp>
      <p:sp>
        <p:nvSpPr>
          <p:cNvPr id="2" name="Rectangle 1">
            <a:extLst>
              <a:ext uri="{FF2B5EF4-FFF2-40B4-BE49-F238E27FC236}">
                <a16:creationId xmlns:a16="http://schemas.microsoft.com/office/drawing/2014/main" id="{414DF995-AFF8-4FD1-A903-889518F87442}"/>
              </a:ext>
            </a:extLst>
          </p:cNvPr>
          <p:cNvSpPr/>
          <p:nvPr/>
        </p:nvSpPr>
        <p:spPr>
          <a:xfrm>
            <a:off x="6422489" y="4292238"/>
            <a:ext cx="1937657" cy="2154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92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24962</TotalTime>
  <Words>3015</Words>
  <Application>Microsoft Office PowerPoint</Application>
  <PresentationFormat>Widescreen</PresentationFormat>
  <Paragraphs>269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 Light</vt:lpstr>
      <vt:lpstr>Courier New</vt:lpstr>
      <vt:lpstr>Helvetica</vt:lpstr>
      <vt:lpstr>Symbol</vt:lpstr>
      <vt:lpstr>Wingdings</vt:lpstr>
      <vt:lpstr>Office Theme</vt:lpstr>
      <vt:lpstr>Application Instructions for  Pre-Licensure and Accelerated BSN </vt:lpstr>
      <vt:lpstr>BSN Pre-Licensure Application Instructions</vt:lpstr>
      <vt:lpstr>PowerPoint Presentation</vt:lpstr>
      <vt:lpstr>PowerPoint Presentation</vt:lpstr>
      <vt:lpstr>Application Details Window</vt:lpstr>
      <vt:lpstr>PowerPoint Presentation</vt:lpstr>
      <vt:lpstr>Academic Information</vt:lpstr>
      <vt:lpstr>School Information/Academic History</vt:lpstr>
      <vt:lpstr>Pre-Licensure BSN</vt:lpstr>
      <vt:lpstr>Pre-Licensure BSN</vt:lpstr>
      <vt:lpstr>Pre-Licensure BSN</vt:lpstr>
      <vt:lpstr>Pre-Licensure BSN</vt:lpstr>
      <vt:lpstr>Pre-Licensure BSN</vt:lpstr>
      <vt:lpstr>Pre-Licensure BSN</vt:lpstr>
      <vt:lpstr>Accelerated BSN</vt:lpstr>
      <vt:lpstr>Accelerated BSN</vt:lpstr>
      <vt:lpstr>Accelerated BSN</vt:lpstr>
      <vt:lpstr>Accelerated BSN</vt:lpstr>
      <vt:lpstr>Accelerated BSN</vt:lpstr>
      <vt:lpstr>PowerPoint Presentation</vt:lpstr>
      <vt:lpstr>PowerPoint Presentation</vt:lpstr>
      <vt:lpstr>Timeline for Review</vt:lpstr>
      <vt:lpstr>Any Questions not answered in these instructions?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Hecht, Katherine</dc:creator>
  <cp:lastModifiedBy>Trautman, Kanon</cp:lastModifiedBy>
  <cp:revision>15</cp:revision>
  <dcterms:created xsi:type="dcterms:W3CDTF">2024-09-16T13:51:02Z</dcterms:created>
  <dcterms:modified xsi:type="dcterms:W3CDTF">2025-10-27T19:55:29Z</dcterms:modified>
</cp:coreProperties>
</file>