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72" r:id="rId6"/>
    <p:sldId id="260" r:id="rId7"/>
    <p:sldId id="273" r:id="rId8"/>
    <p:sldId id="262" r:id="rId9"/>
    <p:sldId id="263" r:id="rId10"/>
    <p:sldId id="274" r:id="rId11"/>
    <p:sldId id="266" r:id="rId12"/>
    <p:sldId id="267" r:id="rId13"/>
    <p:sldId id="275" r:id="rId14"/>
    <p:sldId id="276" r:id="rId15"/>
    <p:sldId id="277" r:id="rId16"/>
    <p:sldId id="278" r:id="rId17"/>
    <p:sldId id="279" r:id="rId18"/>
    <p:sldId id="268" r:id="rId19"/>
    <p:sldId id="269" r:id="rId20"/>
    <p:sldId id="270" r:id="rId21"/>
    <p:sldId id="28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38" autoAdjust="0"/>
  </p:normalViewPr>
  <p:slideViewPr>
    <p:cSldViewPr snapToGrid="0" snapToObjects="1">
      <p:cViewPr varScale="1">
        <p:scale>
          <a:sx n="37" d="100"/>
          <a:sy n="37" d="100"/>
        </p:scale>
        <p:origin x="52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4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9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3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33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0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9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D64F-A9CB-DF4D-B75B-C0ECCB8D228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2179-9DDD-BD48-B97A-0D039F60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2399-3C9C-6B45-A20A-3D6766199C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sonhs.umkc.edu/student-services/forms-and-resource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mkc.edu/admissions/apply/index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urses@umkc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wcomer@umkc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ylesj@umkc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urses@umkc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urses@umkc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utureroo.umkc.edu/appl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urses@umk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urses@umkc.e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7566" y="19776"/>
            <a:ext cx="8908868" cy="1470025"/>
          </a:xfrm>
        </p:spPr>
        <p:txBody>
          <a:bodyPr>
            <a:normAutofit/>
          </a:bodyPr>
          <a:lstStyle/>
          <a:p>
            <a:r>
              <a:rPr lang="en-US" sz="1500" spc="-150" dirty="0">
                <a:solidFill>
                  <a:schemeClr val="bg1"/>
                </a:solidFill>
              </a:rPr>
              <a:t>UMKC School of Nursing &amp; Health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BSN Application is OPEN!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3180" y="1176374"/>
            <a:ext cx="9026434" cy="225262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Now accepting applications to begin this Fall 2022</a:t>
            </a:r>
          </a:p>
          <a:p>
            <a:r>
              <a:rPr lang="en-US" dirty="0">
                <a:solidFill>
                  <a:schemeClr val="bg1"/>
                </a:solidFill>
              </a:rPr>
              <a:t>In the Bachelor of Science in Nursing Clinical Program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For Pre-Licensure &amp; Accelerated applicants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AF343-4F60-4E7C-99FC-445EBE951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3598">
            <a:off x="5859822" y="3532197"/>
            <a:ext cx="3057755" cy="2043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C5698-D056-453E-99FA-C3C4975A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5268">
            <a:off x="255838" y="3502129"/>
            <a:ext cx="3147717" cy="2104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23BA6-3A8F-4D3F-9136-7205C3BCB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884" y="3779519"/>
            <a:ext cx="1579798" cy="15493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2C970B-68E2-4B94-86BB-7FF25C9DBDBA}"/>
              </a:ext>
            </a:extLst>
          </p:cNvPr>
          <p:cNvSpPr txBox="1"/>
          <p:nvPr/>
        </p:nvSpPr>
        <p:spPr>
          <a:xfrm>
            <a:off x="531223" y="6026331"/>
            <a:ext cx="61656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Helvetica"/>
                <a:cs typeface="Helvetica"/>
              </a:rPr>
              <a:t>Visit here to apply</a:t>
            </a:r>
            <a:r>
              <a:rPr lang="en-US" sz="1500" dirty="0">
                <a:solidFill>
                  <a:schemeClr val="bg1"/>
                </a:solidFill>
              </a:rPr>
              <a:t>: </a:t>
            </a:r>
            <a:r>
              <a:rPr lang="en-US" sz="1500" dirty="0">
                <a:solidFill>
                  <a:schemeClr val="bg1"/>
                </a:solidFill>
                <a:hlinkClick r:id="rId6"/>
              </a:rPr>
              <a:t>https://www.umkc.edu/admissions/apply/index.html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Step-by-step instructions under “Advisor Forms”:</a:t>
            </a:r>
          </a:p>
          <a:p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  <a:hlinkClick r:id="rId7"/>
              </a:rPr>
              <a:t>https://sonhs.umkc.edu/student-services/forms-and-resources.html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2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Academic History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Answer any questions pertinent to previous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7238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BSN Supplemental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Helvetica"/>
                <a:cs typeface="Helvetica"/>
              </a:rPr>
              <a:t>Important: </a:t>
            </a: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You must have all pre-requisites completed by the end of the spring 2022 term in order to apply</a:t>
            </a:r>
          </a:p>
        </p:txBody>
      </p:sp>
    </p:spTree>
    <p:extLst>
      <p:ext uri="{BB962C8B-B14F-4D97-AF65-F5344CB8AC3E}">
        <p14:creationId xmlns:p14="http://schemas.microsoft.com/office/powerpoint/2010/main" val="67273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Supplemental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65547-E3A5-42B8-B008-13AA44EF5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8" t="10351" r="9794" b="42807"/>
          <a:stretch/>
        </p:blipFill>
        <p:spPr>
          <a:xfrm>
            <a:off x="1885215" y="1417639"/>
            <a:ext cx="6801585" cy="3617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1BA41-D586-4DEF-BCC5-2C83C53D91E4}"/>
              </a:ext>
            </a:extLst>
          </p:cNvPr>
          <p:cNvSpPr txBox="1"/>
          <p:nvPr/>
        </p:nvSpPr>
        <p:spPr>
          <a:xfrm>
            <a:off x="40773" y="1694462"/>
            <a:ext cx="184444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If you will not have your pre-reqs completed by the end of the Spring 2022 semester, you are not eligible to apply for the Fall 2022 BSN cohort. Please reach out to </a:t>
            </a:r>
            <a:r>
              <a:rPr lang="en-US" sz="1500" b="1" dirty="0">
                <a:solidFill>
                  <a:srgbClr val="FF0000"/>
                </a:solidFill>
                <a:hlinkClick r:id="rId3"/>
              </a:rPr>
              <a:t>nurses@umkc.edu</a:t>
            </a:r>
            <a:r>
              <a:rPr lang="en-US" sz="1500" b="1" dirty="0">
                <a:solidFill>
                  <a:srgbClr val="FF0000"/>
                </a:solidFill>
              </a:rPr>
              <a:t> for next steps.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713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Supplemental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F10BC-690E-42D8-9656-A44075817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8" t="11228" r="13090" b="5614"/>
          <a:stretch/>
        </p:blipFill>
        <p:spPr>
          <a:xfrm>
            <a:off x="457200" y="1215189"/>
            <a:ext cx="4993106" cy="5368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44A98-2343-4B60-AC85-8EE8185DAF5F}"/>
              </a:ext>
            </a:extLst>
          </p:cNvPr>
          <p:cNvSpPr txBox="1"/>
          <p:nvPr/>
        </p:nvSpPr>
        <p:spPr>
          <a:xfrm>
            <a:off x="5819675" y="2205588"/>
            <a:ext cx="28671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Please note the science pre-reqs only go back 5-years, as it is a requirement, they are not older than five-years from when the program begins. If your year is not present, contact your advisor for 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Lauren Newcomer – last names A-K (</a:t>
            </a:r>
            <a:r>
              <a:rPr lang="en-US" sz="1200" dirty="0">
                <a:hlinkClick r:id="rId3"/>
              </a:rPr>
              <a:t>newcomerl@umkc.edu</a:t>
            </a:r>
            <a:r>
              <a:rPr lang="en-US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Jennifer Lyles – last names L-Z (</a:t>
            </a:r>
            <a:r>
              <a:rPr lang="en-US" sz="1200" dirty="0">
                <a:hlinkClick r:id="rId4"/>
              </a:rPr>
              <a:t>lylesj@umkc.edu</a:t>
            </a:r>
            <a:r>
              <a:rPr lang="en-US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1178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Supplemental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54971-98F0-44D6-A1D9-3A66CABD2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5" t="11053" r="11936" b="48421"/>
          <a:stretch/>
        </p:blipFill>
        <p:spPr>
          <a:xfrm>
            <a:off x="965717" y="1417638"/>
            <a:ext cx="6412832" cy="3595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989F7-74D4-42CF-BEC8-5203C16EB052}"/>
              </a:ext>
            </a:extLst>
          </p:cNvPr>
          <p:cNvSpPr txBox="1"/>
          <p:nvPr/>
        </p:nvSpPr>
        <p:spPr>
          <a:xfrm rot="1048322">
            <a:off x="5372467" y="3941989"/>
            <a:ext cx="1897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GPA calculator is a easy-to-use tool to help calculate your GPAs!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782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Supplemental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5CAE6-FA2A-435D-8F26-FA08F89AE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7" t="11754" r="10454" b="18947"/>
          <a:stretch/>
        </p:blipFill>
        <p:spPr>
          <a:xfrm>
            <a:off x="216570" y="1417638"/>
            <a:ext cx="5137484" cy="4983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36745-E58D-4A60-932B-6C86816C2839}"/>
              </a:ext>
            </a:extLst>
          </p:cNvPr>
          <p:cNvSpPr txBox="1"/>
          <p:nvPr/>
        </p:nvSpPr>
        <p:spPr>
          <a:xfrm>
            <a:off x="6172200" y="2403514"/>
            <a:ext cx="18973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Important: </a:t>
            </a:r>
            <a:r>
              <a:rPr lang="en-US" sz="1500" dirty="0"/>
              <a:t>Follow instructions on each essay, use appropriate grammar &amp; punctuation and demonstrate critical thinking standards.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20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Supplemental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49561-F6CB-4A70-8472-B95D2E429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3" t="41579" r="11607" b="18421"/>
          <a:stretch/>
        </p:blipFill>
        <p:spPr>
          <a:xfrm>
            <a:off x="457200" y="2201779"/>
            <a:ext cx="5089358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C3472-880E-41B3-86DB-62E77978FE1E}"/>
              </a:ext>
            </a:extLst>
          </p:cNvPr>
          <p:cNvSpPr txBox="1"/>
          <p:nvPr/>
        </p:nvSpPr>
        <p:spPr>
          <a:xfrm>
            <a:off x="6172200" y="2403514"/>
            <a:ext cx="1897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Important: </a:t>
            </a:r>
            <a:r>
              <a:rPr lang="en-US" sz="1500" dirty="0"/>
              <a:t>This year the hours are strongly recommended, but not required. We encourage for those who do have hours to touch on that in your essay somehow.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932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Information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Continued general application questions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1515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Signature/Review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Sign and review for accuracy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308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Submit!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We are so delighted you’ve chose</a:t>
            </a:r>
            <a:r>
              <a:rPr lang="en-US" dirty="0">
                <a:solidFill>
                  <a:schemeClr val="bg1"/>
                </a:solidFill>
              </a:rPr>
              <a:t>n to apply with us!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009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BC"/>
                </a:solidFill>
              </a:rPr>
              <a:t>Supplemental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F09F42-2EEA-4A4E-B454-0892AFA0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lvl="1">
              <a:buClr>
                <a:srgbClr val="0072BC"/>
              </a:buClr>
            </a:pPr>
            <a:r>
              <a:rPr lang="en-US" sz="2000" dirty="0"/>
              <a:t>Are you a </a:t>
            </a:r>
            <a:r>
              <a:rPr lang="en-US" sz="2000" u="sng" dirty="0"/>
              <a:t>currently active UMKC student</a:t>
            </a:r>
            <a:r>
              <a:rPr lang="en-US" sz="2000" dirty="0"/>
              <a:t>?</a:t>
            </a:r>
          </a:p>
          <a:p>
            <a:pPr lvl="2">
              <a:buClr>
                <a:srgbClr val="0072BC"/>
              </a:buClr>
            </a:pPr>
            <a:r>
              <a:rPr lang="en-US" sz="1600" dirty="0"/>
              <a:t>YES - You will need to log in and complete a new application for fall 2022 </a:t>
            </a:r>
            <a:r>
              <a:rPr lang="en-US" sz="1600" dirty="0">
                <a:solidFill>
                  <a:srgbClr val="002060"/>
                </a:solidFill>
              </a:rPr>
              <a:t>Nursing BSN</a:t>
            </a:r>
            <a:r>
              <a:rPr lang="en-US" sz="1600" dirty="0"/>
              <a:t>. </a:t>
            </a:r>
          </a:p>
          <a:p>
            <a:pPr lvl="2">
              <a:buClr>
                <a:srgbClr val="0072BC"/>
              </a:buClr>
            </a:pPr>
            <a:r>
              <a:rPr lang="en-US" sz="1600" dirty="0"/>
              <a:t>NO – see other options below.</a:t>
            </a:r>
          </a:p>
          <a:p>
            <a:pPr lvl="1">
              <a:buClr>
                <a:srgbClr val="0072BC"/>
              </a:buClr>
            </a:pPr>
            <a:r>
              <a:rPr lang="en-US" sz="2000" dirty="0"/>
              <a:t>Are you </a:t>
            </a:r>
            <a:r>
              <a:rPr lang="en-US" sz="2000" u="sng" dirty="0"/>
              <a:t>NOT</a:t>
            </a:r>
            <a:r>
              <a:rPr lang="en-US" sz="2000" dirty="0"/>
              <a:t> a current UMKC student, but need to enroll in pre-requisites and/or general education credit hours?</a:t>
            </a:r>
          </a:p>
          <a:p>
            <a:pPr lvl="2">
              <a:buClr>
                <a:srgbClr val="0072BC"/>
              </a:buClr>
            </a:pPr>
            <a:r>
              <a:rPr lang="en-US" sz="1600" dirty="0"/>
              <a:t>YES - You will need to log in and complete a new application for spring 2022 </a:t>
            </a:r>
            <a:r>
              <a:rPr lang="en-US" sz="1600" dirty="0">
                <a:solidFill>
                  <a:srgbClr val="002060"/>
                </a:solidFill>
              </a:rPr>
              <a:t>Health Sciences – BHS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FF0000"/>
                </a:solidFill>
              </a:rPr>
              <a:t>Once this is submitted, alert us to ask that a fall 2022 BSN application become available to you (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nurses@umkc.edu</a:t>
            </a:r>
            <a:r>
              <a:rPr lang="en-US" sz="1600" dirty="0">
                <a:solidFill>
                  <a:srgbClr val="FF0000"/>
                </a:solidFill>
              </a:rPr>
              <a:t>). </a:t>
            </a:r>
          </a:p>
          <a:p>
            <a:pPr lvl="2">
              <a:buClr>
                <a:srgbClr val="0072BC"/>
              </a:buClr>
            </a:pPr>
            <a:r>
              <a:rPr lang="en-US" sz="1600" dirty="0"/>
              <a:t>NO – see other option below.</a:t>
            </a:r>
          </a:p>
          <a:p>
            <a:pPr lvl="1">
              <a:buClr>
                <a:srgbClr val="0072BC"/>
              </a:buClr>
            </a:pPr>
            <a:r>
              <a:rPr lang="en-US" sz="2000" dirty="0"/>
              <a:t>Are you </a:t>
            </a:r>
            <a:r>
              <a:rPr lang="en-US" sz="2000" u="sng" dirty="0"/>
              <a:t>NOT</a:t>
            </a:r>
            <a:r>
              <a:rPr lang="en-US" sz="2000" dirty="0"/>
              <a:t> a current UMKC student, and have </a:t>
            </a:r>
            <a:r>
              <a:rPr lang="en-US" sz="2000" u="sng" dirty="0"/>
              <a:t>ALL</a:t>
            </a:r>
            <a:r>
              <a:rPr lang="en-US" sz="2000" dirty="0"/>
              <a:t> the pre-requisites completed, and only want to apply into the BSN program for fall 2021?</a:t>
            </a:r>
          </a:p>
          <a:p>
            <a:pPr lvl="2">
              <a:buClr>
                <a:srgbClr val="0072BC"/>
              </a:buClr>
            </a:pPr>
            <a:r>
              <a:rPr lang="en-US" sz="1600" dirty="0"/>
              <a:t>YES – You will need to create an account and start an application for fall 2022 </a:t>
            </a:r>
            <a:r>
              <a:rPr lang="en-US" sz="1600" dirty="0">
                <a:solidFill>
                  <a:srgbClr val="002060"/>
                </a:solidFill>
              </a:rPr>
              <a:t>Nursing BSN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16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Timeline for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B5C4C-58C4-4415-A64D-8266EBFC2E65}"/>
              </a:ext>
            </a:extLst>
          </p:cNvPr>
          <p:cNvSpPr txBox="1"/>
          <p:nvPr/>
        </p:nvSpPr>
        <p:spPr>
          <a:xfrm>
            <a:off x="1611630" y="2606129"/>
            <a:ext cx="592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/>
              <a:t>11/01/2021 Application became available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/>
              <a:t>01/31/2022 Application deadline at midnight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/>
              <a:t>04/2022 Initial round of decisions to students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/>
              <a:t>08/2022 Success 4 Nursing (New BSN student orientation)</a:t>
            </a:r>
          </a:p>
        </p:txBody>
      </p:sp>
    </p:spTree>
    <p:extLst>
      <p:ext uri="{BB962C8B-B14F-4D97-AF65-F5344CB8AC3E}">
        <p14:creationId xmlns:p14="http://schemas.microsoft.com/office/powerpoint/2010/main" val="63821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Email us at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nurses@umkc.edu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899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Login OR Create New Account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are already a UMKC student, login using your account information, OR create a new account~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339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Login OR Create New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8D843E-1181-414F-9749-AD848936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72BC"/>
              </a:buClr>
            </a:pPr>
            <a:r>
              <a:rPr lang="en-US" dirty="0"/>
              <a:t>Visit UMKC Admissions</a:t>
            </a:r>
          </a:p>
          <a:p>
            <a:pPr lvl="1"/>
            <a:r>
              <a:rPr lang="en-US" dirty="0">
                <a:hlinkClick r:id="rId2"/>
              </a:rPr>
              <a:t>https://futureroo.umkc.edu/apply/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70CE4-04FD-45DF-BB28-9775B365E886}"/>
              </a:ext>
            </a:extLst>
          </p:cNvPr>
          <p:cNvPicPr/>
          <p:nvPr/>
        </p:nvPicPr>
        <p:blipFill rotWithShape="1">
          <a:blip r:embed="rId3"/>
          <a:srcRect l="25081" t="29024" r="25914" b="14856"/>
          <a:stretch/>
        </p:blipFill>
        <p:spPr bwMode="auto">
          <a:xfrm>
            <a:off x="593434" y="2886180"/>
            <a:ext cx="4700462" cy="2740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366D7-EE30-47D4-9612-F0B07BC74529}"/>
              </a:ext>
            </a:extLst>
          </p:cNvPr>
          <p:cNvSpPr txBox="1"/>
          <p:nvPr/>
        </p:nvSpPr>
        <p:spPr>
          <a:xfrm>
            <a:off x="6839712" y="1956816"/>
            <a:ext cx="20665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– </a:t>
            </a:r>
          </a:p>
          <a:p>
            <a:endParaRPr lang="en-US" dirty="0"/>
          </a:p>
          <a:p>
            <a:r>
              <a:rPr lang="en-US" dirty="0"/>
              <a:t>Returning Users:</a:t>
            </a:r>
          </a:p>
          <a:p>
            <a:r>
              <a:rPr lang="en-US" sz="1200" dirty="0"/>
              <a:t>If you have previously applied to UMKC. If you do not remember your sign-in, complete “forgot username/password” verification steps. If you do not have access to that email address any longer, complete First-time users.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First-time users:</a:t>
            </a:r>
          </a:p>
          <a:p>
            <a:r>
              <a:rPr lang="en-US" sz="1200" dirty="0"/>
              <a:t>If you have never applied to UMKC.</a:t>
            </a:r>
          </a:p>
        </p:txBody>
      </p:sp>
    </p:spTree>
    <p:extLst>
      <p:ext uri="{BB962C8B-B14F-4D97-AF65-F5344CB8AC3E}">
        <p14:creationId xmlns:p14="http://schemas.microsoft.com/office/powerpoint/2010/main" val="203580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2A3116E-7D32-4C75-B470-B6BA97FF1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113" y="490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Application Management</a:t>
            </a:r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6738B485-C623-4A35-BA29-0B8F327AE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913" y="16764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Click &lt;Start a New Application&gt;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76AA81-0425-420D-A194-38FAEFFF8599}"/>
              </a:ext>
            </a:extLst>
          </p:cNvPr>
          <p:cNvPicPr/>
          <p:nvPr/>
        </p:nvPicPr>
        <p:blipFill rotWithShape="1">
          <a:blip r:embed="rId3"/>
          <a:srcRect l="43522" t="74887" r="44344" b="20166"/>
          <a:stretch/>
        </p:blipFill>
        <p:spPr bwMode="auto">
          <a:xfrm>
            <a:off x="3756530" y="4985798"/>
            <a:ext cx="2216150" cy="471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D67A25-6274-442B-86CD-9A3329005DCB}"/>
              </a:ext>
            </a:extLst>
          </p:cNvPr>
          <p:cNvPicPr/>
          <p:nvPr/>
        </p:nvPicPr>
        <p:blipFill rotWithShape="1">
          <a:blip r:embed="rId4"/>
          <a:srcRect l="25841" t="20385" r="28026" b="58671"/>
          <a:stretch/>
        </p:blipFill>
        <p:spPr bwMode="auto">
          <a:xfrm>
            <a:off x="900682" y="2206625"/>
            <a:ext cx="7927849" cy="187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42ED0D-9415-423E-A3FE-24651EADC122}"/>
              </a:ext>
            </a:extLst>
          </p:cNvPr>
          <p:cNvPicPr/>
          <p:nvPr/>
        </p:nvPicPr>
        <p:blipFill rotWithShape="1">
          <a:blip r:embed="rId4"/>
          <a:srcRect l="25841" t="67319" r="27115" b="25342"/>
          <a:stretch/>
        </p:blipFill>
        <p:spPr bwMode="auto">
          <a:xfrm>
            <a:off x="1271013" y="4207399"/>
            <a:ext cx="7187185" cy="539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00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 Details Window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E094E7-97A3-41C3-AC52-3649AB65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buClr>
                <a:srgbClr val="0072BC"/>
              </a:buClr>
            </a:pPr>
            <a:r>
              <a:rPr lang="en-US" sz="2000" dirty="0"/>
              <a:t>On the Application Details Window - select the following:</a:t>
            </a:r>
          </a:p>
          <a:p>
            <a:pPr lvl="1">
              <a:buClr>
                <a:srgbClr val="0072BC"/>
              </a:buClr>
            </a:pPr>
            <a:r>
              <a:rPr lang="en-US" sz="1600" dirty="0"/>
              <a:t>“2022 Undergraduate”</a:t>
            </a:r>
          </a:p>
          <a:p>
            <a:pPr lvl="1">
              <a:buClr>
                <a:srgbClr val="0072BC"/>
              </a:buClr>
            </a:pPr>
            <a:r>
              <a:rPr lang="en-US" sz="1600" dirty="0"/>
              <a:t>“2022 Transfer” </a:t>
            </a:r>
          </a:p>
          <a:p>
            <a:pPr lvl="1">
              <a:buClr>
                <a:srgbClr val="0072BC"/>
              </a:buClr>
            </a:pPr>
            <a:r>
              <a:rPr lang="en-US" sz="1600" dirty="0"/>
              <a:t>Click &lt;Create Application&gt; or &lt;Open Application&gt; if returning to complete in progress BSN application</a:t>
            </a:r>
          </a:p>
          <a:p>
            <a:pPr lvl="1">
              <a:buClr>
                <a:srgbClr val="0072BC"/>
              </a:buClr>
            </a:pPr>
            <a:r>
              <a:rPr lang="en-US" sz="1600" dirty="0"/>
              <a:t>The next page will ask Personal Information, then continue.</a:t>
            </a:r>
          </a:p>
          <a:p>
            <a:pPr lvl="1">
              <a:buClr>
                <a:srgbClr val="0072BC"/>
              </a:buClr>
            </a:pPr>
            <a:r>
              <a:rPr lang="en-US" sz="1600" dirty="0"/>
              <a:t>The following page is Academic Information.</a:t>
            </a:r>
          </a:p>
          <a:p>
            <a:pPr lvl="2">
              <a:buClr>
                <a:srgbClr val="0072BC"/>
              </a:buClr>
            </a:pPr>
            <a:r>
              <a:rPr lang="en-US" sz="1200" dirty="0"/>
              <a:t>Important: Select “On Campus” and “Fall 2022”.</a:t>
            </a:r>
          </a:p>
          <a:p>
            <a:pPr lvl="2">
              <a:buClr>
                <a:srgbClr val="0072BC"/>
              </a:buClr>
            </a:pPr>
            <a:r>
              <a:rPr lang="en-US" sz="1200" dirty="0"/>
              <a:t>Important: Select “Nursing BSN” for major</a:t>
            </a:r>
          </a:p>
          <a:p>
            <a:pPr lvl="2">
              <a:buClr>
                <a:srgbClr val="0072BC"/>
              </a:buClr>
            </a:pPr>
            <a:r>
              <a:rPr lang="en-US" sz="1200" dirty="0"/>
              <a:t>Important: Select Pre-Licensure (or Accelerated if you already have a four-year bachelor’s degree)</a:t>
            </a:r>
          </a:p>
          <a:p>
            <a:pPr lvl="2">
              <a:buClr>
                <a:srgbClr val="0072BC"/>
              </a:buClr>
            </a:pPr>
            <a:r>
              <a:rPr lang="en-US" sz="1200" dirty="0"/>
              <a:t>See next slide…</a:t>
            </a:r>
          </a:p>
          <a:p>
            <a:pPr lvl="2">
              <a:buClr>
                <a:srgbClr val="0072BC"/>
              </a:buClr>
            </a:pPr>
            <a:endParaRPr lang="en-US" sz="800" dirty="0"/>
          </a:p>
          <a:p>
            <a:pPr marL="914400" lvl="2" indent="0">
              <a:buClr>
                <a:srgbClr val="0072BC"/>
              </a:buClr>
              <a:buNone/>
            </a:pPr>
            <a:endParaRPr lang="en-US" sz="1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AD578-0714-4D46-90A9-72EE4D6A457A}"/>
              </a:ext>
            </a:extLst>
          </p:cNvPr>
          <p:cNvSpPr txBox="1"/>
          <p:nvPr/>
        </p:nvSpPr>
        <p:spPr>
          <a:xfrm>
            <a:off x="205740" y="4716624"/>
            <a:ext cx="38747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If you do not have the option to 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Start a New Application,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Alert us at </a:t>
            </a:r>
            <a:r>
              <a:rPr lang="en-US" sz="1500" b="1" dirty="0">
                <a:solidFill>
                  <a:srgbClr val="FF0000"/>
                </a:solidFill>
                <a:hlinkClick r:id="rId2"/>
              </a:rPr>
              <a:t>nurses@umkc.edu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</a:p>
          <a:p>
            <a:endParaRPr lang="en-US" sz="1500" b="1" dirty="0">
              <a:solidFill>
                <a:srgbClr val="FF0000"/>
              </a:solidFill>
            </a:endParaRPr>
          </a:p>
          <a:p>
            <a:endParaRPr 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8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Personal Information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Either confirm pre-filled information is correct, or fill in personal information and select &lt;Continue&gt;</a:t>
            </a:r>
          </a:p>
        </p:txBody>
      </p:sp>
    </p:spTree>
    <p:extLst>
      <p:ext uri="{BB962C8B-B14F-4D97-AF65-F5344CB8AC3E}">
        <p14:creationId xmlns:p14="http://schemas.microsoft.com/office/powerpoint/2010/main" val="293418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Academic Information (Important)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Select Term – Fall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Major – Nursing BSN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Emphasis – </a:t>
            </a:r>
            <a:r>
              <a:rPr lang="en-US" dirty="0">
                <a:solidFill>
                  <a:schemeClr val="bg1"/>
                </a:solidFill>
              </a:rPr>
              <a:t>Pre-Licensure</a:t>
            </a: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 BSN OR Accelerated BSN (if already have a bachelor’s degree)</a:t>
            </a:r>
          </a:p>
        </p:txBody>
      </p:sp>
    </p:spTree>
    <p:extLst>
      <p:ext uri="{BB962C8B-B14F-4D97-AF65-F5344CB8AC3E}">
        <p14:creationId xmlns:p14="http://schemas.microsoft.com/office/powerpoint/2010/main" val="70752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Academic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047A0-1BF8-4985-8DEE-D843E8485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8" t="36842" r="10948" b="22982"/>
          <a:stretch/>
        </p:blipFill>
        <p:spPr>
          <a:xfrm>
            <a:off x="1034717" y="1690437"/>
            <a:ext cx="7516059" cy="3477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AC3D4-4947-4886-9EB9-9C40D42527D6}"/>
              </a:ext>
            </a:extLst>
          </p:cNvPr>
          <p:cNvSpPr txBox="1"/>
          <p:nvPr/>
        </p:nvSpPr>
        <p:spPr>
          <a:xfrm>
            <a:off x="5554980" y="1237654"/>
            <a:ext cx="3874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If you do not have the option Fall 2022/Nursing BSN/Pre-Licensure or Accelerated,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Alert us at </a:t>
            </a:r>
            <a:r>
              <a:rPr lang="en-US" sz="1500" b="1" dirty="0">
                <a:solidFill>
                  <a:srgbClr val="FF0000"/>
                </a:solidFill>
                <a:hlinkClick r:id="rId3"/>
              </a:rPr>
              <a:t>nurses@umkc.edu</a:t>
            </a:r>
            <a:r>
              <a:rPr lang="en-US" sz="1500" b="1" dirty="0">
                <a:solidFill>
                  <a:srgbClr val="FF0000"/>
                </a:solidFill>
              </a:rPr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748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821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Wingdings</vt:lpstr>
      <vt:lpstr>Office Theme</vt:lpstr>
      <vt:lpstr>Custom Design</vt:lpstr>
      <vt:lpstr>UMKC School of Nursing &amp; Health Studies BSN Application is OPEN!</vt:lpstr>
      <vt:lpstr>Supplemental Application</vt:lpstr>
      <vt:lpstr>Login OR Create New Account</vt:lpstr>
      <vt:lpstr>Login OR Create New Account</vt:lpstr>
      <vt:lpstr>Application Management</vt:lpstr>
      <vt:lpstr>Application Details Window</vt:lpstr>
      <vt:lpstr>Personal Information</vt:lpstr>
      <vt:lpstr>Academic Information (Important)</vt:lpstr>
      <vt:lpstr>Academic Information</vt:lpstr>
      <vt:lpstr>Academic History</vt:lpstr>
      <vt:lpstr>BSN Supplemental</vt:lpstr>
      <vt:lpstr>Supplemental App</vt:lpstr>
      <vt:lpstr>Supplemental App</vt:lpstr>
      <vt:lpstr>Supplemental App</vt:lpstr>
      <vt:lpstr>Supplemental App</vt:lpstr>
      <vt:lpstr>Supplemental App</vt:lpstr>
      <vt:lpstr>Additional Information</vt:lpstr>
      <vt:lpstr>Signature/Review</vt:lpstr>
      <vt:lpstr>Submit!</vt:lpstr>
      <vt:lpstr>Timeline for Review</vt:lpstr>
      <vt:lpstr>Questions?</vt:lpstr>
    </vt:vector>
  </TitlesOfParts>
  <Company>University of Missouri - Kansas 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UMKC Faculty and Staff</dc:creator>
  <cp:lastModifiedBy>Cooper, Jamisha</cp:lastModifiedBy>
  <cp:revision>44</cp:revision>
  <dcterms:created xsi:type="dcterms:W3CDTF">2014-01-29T16:33:56Z</dcterms:created>
  <dcterms:modified xsi:type="dcterms:W3CDTF">2021-11-01T21:47:29Z</dcterms:modified>
</cp:coreProperties>
</file>